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256" r:id="rId2"/>
    <p:sldId id="257" r:id="rId3"/>
    <p:sldId id="258" r:id="rId4"/>
    <p:sldId id="259" r:id="rId5"/>
    <p:sldId id="260" r:id="rId6"/>
    <p:sldId id="262" r:id="rId7"/>
    <p:sldId id="263" r:id="rId8"/>
    <p:sldId id="265" r:id="rId9"/>
    <p:sldId id="261" r:id="rId10"/>
    <p:sldId id="289" r:id="rId11"/>
    <p:sldId id="291" r:id="rId12"/>
    <p:sldId id="372" r:id="rId13"/>
    <p:sldId id="264" r:id="rId14"/>
    <p:sldId id="266" r:id="rId15"/>
    <p:sldId id="267" r:id="rId16"/>
    <p:sldId id="269" r:id="rId17"/>
    <p:sldId id="373" r:id="rId18"/>
    <p:sldId id="272" r:id="rId19"/>
    <p:sldId id="273" r:id="rId20"/>
    <p:sldId id="274" r:id="rId21"/>
    <p:sldId id="275" r:id="rId22"/>
    <p:sldId id="270" r:id="rId23"/>
    <p:sldId id="271" r:id="rId24"/>
    <p:sldId id="394" r:id="rId25"/>
    <p:sldId id="393" r:id="rId26"/>
    <p:sldId id="276" r:id="rId27"/>
    <p:sldId id="344" r:id="rId28"/>
    <p:sldId id="277" r:id="rId29"/>
    <p:sldId id="278" r:id="rId30"/>
    <p:sldId id="280" r:id="rId31"/>
    <p:sldId id="281" r:id="rId32"/>
    <p:sldId id="282" r:id="rId33"/>
    <p:sldId id="285" r:id="rId34"/>
    <p:sldId id="283" r:id="rId35"/>
    <p:sldId id="286" r:id="rId36"/>
    <p:sldId id="345" r:id="rId37"/>
    <p:sldId id="346" r:id="rId38"/>
    <p:sldId id="347" r:id="rId39"/>
    <p:sldId id="348" r:id="rId40"/>
    <p:sldId id="287" r:id="rId41"/>
    <p:sldId id="288" r:id="rId42"/>
    <p:sldId id="371" r:id="rId43"/>
    <p:sldId id="293" r:id="rId44"/>
    <p:sldId id="294" r:id="rId45"/>
    <p:sldId id="295" r:id="rId46"/>
    <p:sldId id="296" r:id="rId47"/>
    <p:sldId id="297" r:id="rId48"/>
    <p:sldId id="298" r:id="rId49"/>
    <p:sldId id="352" r:id="rId50"/>
    <p:sldId id="299" r:id="rId51"/>
    <p:sldId id="300" r:id="rId52"/>
    <p:sldId id="301" r:id="rId53"/>
    <p:sldId id="302" r:id="rId54"/>
    <p:sldId id="353" r:id="rId55"/>
    <p:sldId id="303" r:id="rId56"/>
    <p:sldId id="304" r:id="rId57"/>
    <p:sldId id="369" r:id="rId58"/>
    <p:sldId id="370" r:id="rId59"/>
    <p:sldId id="305" r:id="rId60"/>
    <p:sldId id="306" r:id="rId61"/>
    <p:sldId id="354" r:id="rId62"/>
    <p:sldId id="307" r:id="rId63"/>
    <p:sldId id="355" r:id="rId64"/>
    <p:sldId id="308" r:id="rId65"/>
    <p:sldId id="349" r:id="rId66"/>
    <p:sldId id="350" r:id="rId67"/>
    <p:sldId id="311" r:id="rId68"/>
    <p:sldId id="309" r:id="rId69"/>
    <p:sldId id="351" r:id="rId70"/>
    <p:sldId id="310" r:id="rId71"/>
    <p:sldId id="313" r:id="rId72"/>
    <p:sldId id="312" r:id="rId73"/>
    <p:sldId id="314" r:id="rId74"/>
    <p:sldId id="316" r:id="rId75"/>
    <p:sldId id="317" r:id="rId76"/>
    <p:sldId id="356" r:id="rId77"/>
    <p:sldId id="315" r:id="rId78"/>
    <p:sldId id="318" r:id="rId79"/>
    <p:sldId id="319" r:id="rId80"/>
    <p:sldId id="358" r:id="rId81"/>
    <p:sldId id="320" r:id="rId82"/>
    <p:sldId id="321" r:id="rId83"/>
    <p:sldId id="322" r:id="rId84"/>
    <p:sldId id="323" r:id="rId85"/>
    <p:sldId id="380" r:id="rId86"/>
    <p:sldId id="324" r:id="rId87"/>
    <p:sldId id="325" r:id="rId88"/>
    <p:sldId id="326" r:id="rId89"/>
    <p:sldId id="327" r:id="rId90"/>
    <p:sldId id="328" r:id="rId91"/>
    <p:sldId id="329" r:id="rId92"/>
    <p:sldId id="330" r:id="rId93"/>
    <p:sldId id="331" r:id="rId94"/>
    <p:sldId id="374" r:id="rId95"/>
    <p:sldId id="392" r:id="rId96"/>
    <p:sldId id="332" r:id="rId97"/>
    <p:sldId id="333" r:id="rId98"/>
    <p:sldId id="334" r:id="rId99"/>
    <p:sldId id="335" r:id="rId100"/>
    <p:sldId id="336" r:id="rId101"/>
    <p:sldId id="337" r:id="rId102"/>
    <p:sldId id="338" r:id="rId103"/>
    <p:sldId id="375" r:id="rId104"/>
    <p:sldId id="339" r:id="rId105"/>
    <p:sldId id="376" r:id="rId106"/>
    <p:sldId id="340" r:id="rId107"/>
    <p:sldId id="377" r:id="rId108"/>
    <p:sldId id="359" r:id="rId109"/>
    <p:sldId id="360" r:id="rId110"/>
    <p:sldId id="341" r:id="rId111"/>
    <p:sldId id="361" r:id="rId112"/>
    <p:sldId id="378" r:id="rId113"/>
    <p:sldId id="342" r:id="rId114"/>
    <p:sldId id="343" r:id="rId115"/>
    <p:sldId id="379" r:id="rId116"/>
    <p:sldId id="381" r:id="rId117"/>
    <p:sldId id="382" r:id="rId118"/>
    <p:sldId id="385" r:id="rId119"/>
    <p:sldId id="391" r:id="rId120"/>
    <p:sldId id="386" r:id="rId121"/>
    <p:sldId id="387" r:id="rId122"/>
    <p:sldId id="388" r:id="rId123"/>
    <p:sldId id="389" r:id="rId124"/>
    <p:sldId id="390" r:id="rId125"/>
    <p:sldId id="363" r:id="rId126"/>
    <p:sldId id="364" r:id="rId127"/>
    <p:sldId id="365" r:id="rId128"/>
    <p:sldId id="366" r:id="rId129"/>
    <p:sldId id="367" r:id="rId130"/>
    <p:sldId id="368" r:id="rId131"/>
    <p:sldId id="362" r:id="rId1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74" d="100"/>
          <a:sy n="74" d="100"/>
        </p:scale>
        <p:origin x="1042" y="72"/>
      </p:cViewPr>
      <p:guideLst/>
    </p:cSldViewPr>
  </p:slideViewPr>
  <p:outlineViewPr>
    <p:cViewPr>
      <p:scale>
        <a:sx n="33" d="100"/>
        <a:sy n="33" d="100"/>
      </p:scale>
      <p:origin x="0" y="-9240"/>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in Jose" userId="67d089d97fb44072" providerId="LiveId" clId="{67253839-A51B-41AB-A5C6-3E714B035F3D}"/>
    <pc:docChg chg="modSld">
      <pc:chgData name="Nijin Jose" userId="67d089d97fb44072" providerId="LiveId" clId="{67253839-A51B-41AB-A5C6-3E714B035F3D}" dt="2023-04-18T11:52:08.711" v="12" actId="20577"/>
      <pc:docMkLst>
        <pc:docMk/>
      </pc:docMkLst>
      <pc:sldChg chg="modSp mod">
        <pc:chgData name="Nijin Jose" userId="67d089d97fb44072" providerId="LiveId" clId="{67253839-A51B-41AB-A5C6-3E714B035F3D}" dt="2023-04-18T11:52:08.711" v="12" actId="20577"/>
        <pc:sldMkLst>
          <pc:docMk/>
          <pc:sldMk cId="3602295863" sldId="256"/>
        </pc:sldMkLst>
        <pc:spChg chg="mod">
          <ac:chgData name="Nijin Jose" userId="67d089d97fb44072" providerId="LiveId" clId="{67253839-A51B-41AB-A5C6-3E714B035F3D}" dt="2023-04-18T11:52:08.711" v="12" actId="20577"/>
          <ac:spMkLst>
            <pc:docMk/>
            <pc:sldMk cId="3602295863" sldId="256"/>
            <ac:spMk id="3" creationId="{C7904823-153A-4F7E-EC8C-44BAAB5D5948}"/>
          </ac:spMkLst>
        </pc:spChg>
      </pc:sldChg>
    </pc:docChg>
  </pc:docChgLst>
  <pc:docChgLst>
    <pc:chgData name="Nijin Jose" userId="67d089d97fb44072" providerId="LiveId" clId="{9C3700DD-643A-4ED0-A65D-0AFB6569112C}"/>
    <pc:docChg chg="undo custSel addSld delSld modSld sldOrd">
      <pc:chgData name="Nijin Jose" userId="67d089d97fb44072" providerId="LiveId" clId="{9C3700DD-643A-4ED0-A65D-0AFB6569112C}" dt="2023-04-11T02:37:31.421" v="2624" actId="20577"/>
      <pc:docMkLst>
        <pc:docMk/>
      </pc:docMkLst>
      <pc:sldChg chg="modSp mod ord">
        <pc:chgData name="Nijin Jose" userId="67d089d97fb44072" providerId="LiveId" clId="{9C3700DD-643A-4ED0-A65D-0AFB6569112C}" dt="2023-04-01T00:11:08.004" v="431"/>
        <pc:sldMkLst>
          <pc:docMk/>
          <pc:sldMk cId="3915721326" sldId="261"/>
        </pc:sldMkLst>
        <pc:spChg chg="mod">
          <ac:chgData name="Nijin Jose" userId="67d089d97fb44072" providerId="LiveId" clId="{9C3700DD-643A-4ED0-A65D-0AFB6569112C}" dt="2023-03-30T01:03:51.765" v="158" actId="27636"/>
          <ac:spMkLst>
            <pc:docMk/>
            <pc:sldMk cId="3915721326" sldId="261"/>
            <ac:spMk id="5" creationId="{A8CB818F-BE6B-1711-1529-7AB80FD1752B}"/>
          </ac:spMkLst>
        </pc:spChg>
      </pc:sldChg>
      <pc:sldChg chg="modSp mod">
        <pc:chgData name="Nijin Jose" userId="67d089d97fb44072" providerId="LiveId" clId="{9C3700DD-643A-4ED0-A65D-0AFB6569112C}" dt="2023-03-30T01:05:38.130" v="166"/>
        <pc:sldMkLst>
          <pc:docMk/>
          <pc:sldMk cId="1745366420" sldId="264"/>
        </pc:sldMkLst>
        <pc:spChg chg="mod">
          <ac:chgData name="Nijin Jose" userId="67d089d97fb44072" providerId="LiveId" clId="{9C3700DD-643A-4ED0-A65D-0AFB6569112C}" dt="2023-03-30T01:05:38.130" v="166"/>
          <ac:spMkLst>
            <pc:docMk/>
            <pc:sldMk cId="1745366420" sldId="264"/>
            <ac:spMk id="3" creationId="{61604A61-439A-DFA9-AA51-9E72D49B1CFE}"/>
          </ac:spMkLst>
        </pc:spChg>
      </pc:sldChg>
      <pc:sldChg chg="addSp delSp modSp mod">
        <pc:chgData name="Nijin Jose" userId="67d089d97fb44072" providerId="LiveId" clId="{9C3700DD-643A-4ED0-A65D-0AFB6569112C}" dt="2023-04-10T16:12:44.913" v="2192" actId="14100"/>
        <pc:sldMkLst>
          <pc:docMk/>
          <pc:sldMk cId="3823093519" sldId="270"/>
        </pc:sldMkLst>
        <pc:spChg chg="add del mod">
          <ac:chgData name="Nijin Jose" userId="67d089d97fb44072" providerId="LiveId" clId="{9C3700DD-643A-4ED0-A65D-0AFB6569112C}" dt="2023-04-10T16:12:39.718" v="2191" actId="931"/>
          <ac:spMkLst>
            <pc:docMk/>
            <pc:sldMk cId="3823093519" sldId="270"/>
            <ac:spMk id="4" creationId="{A333DF26-2ED0-2411-9EB4-126291744F06}"/>
          </ac:spMkLst>
        </pc:spChg>
        <pc:picChg chg="add mod">
          <ac:chgData name="Nijin Jose" userId="67d089d97fb44072" providerId="LiveId" clId="{9C3700DD-643A-4ED0-A65D-0AFB6569112C}" dt="2023-04-10T16:12:44.913" v="2192" actId="14100"/>
          <ac:picMkLst>
            <pc:docMk/>
            <pc:sldMk cId="3823093519" sldId="270"/>
            <ac:picMk id="6" creationId="{D42561ED-6548-E7B4-BB61-EE23D0A561F7}"/>
          </ac:picMkLst>
        </pc:picChg>
        <pc:picChg chg="del">
          <ac:chgData name="Nijin Jose" userId="67d089d97fb44072" providerId="LiveId" clId="{9C3700DD-643A-4ED0-A65D-0AFB6569112C}" dt="2023-04-10T16:11:07.411" v="2190" actId="478"/>
          <ac:picMkLst>
            <pc:docMk/>
            <pc:sldMk cId="3823093519" sldId="270"/>
            <ac:picMk id="10" creationId="{A3481061-F6C5-76A0-D222-1686911FF9BF}"/>
          </ac:picMkLst>
        </pc:picChg>
      </pc:sldChg>
      <pc:sldChg chg="modSp mod">
        <pc:chgData name="Nijin Jose" userId="67d089d97fb44072" providerId="LiveId" clId="{9C3700DD-643A-4ED0-A65D-0AFB6569112C}" dt="2023-03-30T00:06:25.934" v="96" actId="27636"/>
        <pc:sldMkLst>
          <pc:docMk/>
          <pc:sldMk cId="123326251" sldId="271"/>
        </pc:sldMkLst>
        <pc:spChg chg="mod">
          <ac:chgData name="Nijin Jose" userId="67d089d97fb44072" providerId="LiveId" clId="{9C3700DD-643A-4ED0-A65D-0AFB6569112C}" dt="2023-03-30T00:06:25.934" v="96" actId="27636"/>
          <ac:spMkLst>
            <pc:docMk/>
            <pc:sldMk cId="123326251" sldId="271"/>
            <ac:spMk id="3" creationId="{F667E342-BD09-BD4E-FC71-5A6782AAD247}"/>
          </ac:spMkLst>
        </pc:spChg>
      </pc:sldChg>
      <pc:sldChg chg="modSp mod">
        <pc:chgData name="Nijin Jose" userId="67d089d97fb44072" providerId="LiveId" clId="{9C3700DD-643A-4ED0-A65D-0AFB6569112C}" dt="2023-04-10T16:17:05.171" v="2218" actId="20577"/>
        <pc:sldMkLst>
          <pc:docMk/>
          <pc:sldMk cId="1112505351" sldId="271"/>
        </pc:sldMkLst>
        <pc:spChg chg="mod">
          <ac:chgData name="Nijin Jose" userId="67d089d97fb44072" providerId="LiveId" clId="{9C3700DD-643A-4ED0-A65D-0AFB6569112C}" dt="2023-04-10T16:17:05.171" v="2218" actId="20577"/>
          <ac:spMkLst>
            <pc:docMk/>
            <pc:sldMk cId="1112505351" sldId="271"/>
            <ac:spMk id="3" creationId="{F667E342-BD09-BD4E-FC71-5A6782AAD247}"/>
          </ac:spMkLst>
        </pc:spChg>
      </pc:sldChg>
      <pc:sldChg chg="modSp new mod">
        <pc:chgData name="Nijin Jose" userId="67d089d97fb44072" providerId="LiveId" clId="{9C3700DD-643A-4ED0-A65D-0AFB6569112C}" dt="2023-03-30T00:07:42.194" v="100" actId="5793"/>
        <pc:sldMkLst>
          <pc:docMk/>
          <pc:sldMk cId="855428013" sldId="272"/>
        </pc:sldMkLst>
        <pc:spChg chg="mod">
          <ac:chgData name="Nijin Jose" userId="67d089d97fb44072" providerId="LiveId" clId="{9C3700DD-643A-4ED0-A65D-0AFB6569112C}" dt="2023-03-30T00:07:42.194" v="100" actId="5793"/>
          <ac:spMkLst>
            <pc:docMk/>
            <pc:sldMk cId="855428013" sldId="272"/>
            <ac:spMk id="3" creationId="{A8F05D6B-896A-FE56-E2F6-142930B9426D}"/>
          </ac:spMkLst>
        </pc:spChg>
      </pc:sldChg>
      <pc:sldChg chg="modSp new mod">
        <pc:chgData name="Nijin Jose" userId="67d089d97fb44072" providerId="LiveId" clId="{9C3700DD-643A-4ED0-A65D-0AFB6569112C}" dt="2023-03-30T00:08:55.764" v="103" actId="5793"/>
        <pc:sldMkLst>
          <pc:docMk/>
          <pc:sldMk cId="4107190908" sldId="273"/>
        </pc:sldMkLst>
        <pc:spChg chg="mod">
          <ac:chgData name="Nijin Jose" userId="67d089d97fb44072" providerId="LiveId" clId="{9C3700DD-643A-4ED0-A65D-0AFB6569112C}" dt="2023-03-30T00:08:55.764" v="103" actId="5793"/>
          <ac:spMkLst>
            <pc:docMk/>
            <pc:sldMk cId="4107190908" sldId="273"/>
            <ac:spMk id="3" creationId="{BE59C13E-1C4C-FE36-D03E-BB7AA20852A8}"/>
          </ac:spMkLst>
        </pc:spChg>
      </pc:sldChg>
      <pc:sldChg chg="modSp new mod">
        <pc:chgData name="Nijin Jose" userId="67d089d97fb44072" providerId="LiveId" clId="{9C3700DD-643A-4ED0-A65D-0AFB6569112C}" dt="2023-03-30T00:09:25.964" v="107" actId="5793"/>
        <pc:sldMkLst>
          <pc:docMk/>
          <pc:sldMk cId="3342288022" sldId="274"/>
        </pc:sldMkLst>
        <pc:spChg chg="mod">
          <ac:chgData name="Nijin Jose" userId="67d089d97fb44072" providerId="LiveId" clId="{9C3700DD-643A-4ED0-A65D-0AFB6569112C}" dt="2023-03-30T00:09:25.964" v="107" actId="5793"/>
          <ac:spMkLst>
            <pc:docMk/>
            <pc:sldMk cId="3342288022" sldId="274"/>
            <ac:spMk id="3" creationId="{53B779B6-48B3-1BBB-3CD9-C37E4970D45D}"/>
          </ac:spMkLst>
        </pc:spChg>
      </pc:sldChg>
      <pc:sldChg chg="modSp new mod">
        <pc:chgData name="Nijin Jose" userId="67d089d97fb44072" providerId="LiveId" clId="{9C3700DD-643A-4ED0-A65D-0AFB6569112C}" dt="2023-03-30T00:56:47.648" v="111" actId="5793"/>
        <pc:sldMkLst>
          <pc:docMk/>
          <pc:sldMk cId="4185819198" sldId="275"/>
        </pc:sldMkLst>
        <pc:spChg chg="mod">
          <ac:chgData name="Nijin Jose" userId="67d089d97fb44072" providerId="LiveId" clId="{9C3700DD-643A-4ED0-A65D-0AFB6569112C}" dt="2023-03-30T00:56:47.648" v="111" actId="5793"/>
          <ac:spMkLst>
            <pc:docMk/>
            <pc:sldMk cId="4185819198" sldId="275"/>
            <ac:spMk id="3" creationId="{4626BAAF-A5F6-E6EC-15B0-AF8FADE00F69}"/>
          </ac:spMkLst>
        </pc:spChg>
      </pc:sldChg>
      <pc:sldChg chg="modSp new mod">
        <pc:chgData name="Nijin Jose" userId="67d089d97fb44072" providerId="LiveId" clId="{9C3700DD-643A-4ED0-A65D-0AFB6569112C}" dt="2023-03-30T00:57:47.973" v="119" actId="20577"/>
        <pc:sldMkLst>
          <pc:docMk/>
          <pc:sldMk cId="2909334463" sldId="276"/>
        </pc:sldMkLst>
        <pc:spChg chg="mod">
          <ac:chgData name="Nijin Jose" userId="67d089d97fb44072" providerId="LiveId" clId="{9C3700DD-643A-4ED0-A65D-0AFB6569112C}" dt="2023-03-30T00:57:47.973" v="119" actId="20577"/>
          <ac:spMkLst>
            <pc:docMk/>
            <pc:sldMk cId="2909334463" sldId="276"/>
            <ac:spMk id="2" creationId="{39931442-18DB-A526-5AC2-BE82602635D9}"/>
          </ac:spMkLst>
        </pc:spChg>
        <pc:spChg chg="mod">
          <ac:chgData name="Nijin Jose" userId="67d089d97fb44072" providerId="LiveId" clId="{9C3700DD-643A-4ED0-A65D-0AFB6569112C}" dt="2023-03-30T00:57:45.052" v="117" actId="27636"/>
          <ac:spMkLst>
            <pc:docMk/>
            <pc:sldMk cId="2909334463" sldId="276"/>
            <ac:spMk id="3" creationId="{FB2B32A7-3264-393E-1148-35FE31E446B6}"/>
          </ac:spMkLst>
        </pc:spChg>
      </pc:sldChg>
      <pc:sldChg chg="modSp new mod">
        <pc:chgData name="Nijin Jose" userId="67d089d97fb44072" providerId="LiveId" clId="{9C3700DD-643A-4ED0-A65D-0AFB6569112C}" dt="2023-03-30T00:58:22.203" v="122"/>
        <pc:sldMkLst>
          <pc:docMk/>
          <pc:sldMk cId="3966654015" sldId="277"/>
        </pc:sldMkLst>
        <pc:spChg chg="mod">
          <ac:chgData name="Nijin Jose" userId="67d089d97fb44072" providerId="LiveId" clId="{9C3700DD-643A-4ED0-A65D-0AFB6569112C}" dt="2023-03-30T00:58:22.203" v="122"/>
          <ac:spMkLst>
            <pc:docMk/>
            <pc:sldMk cId="3966654015" sldId="277"/>
            <ac:spMk id="3" creationId="{44C58E34-29F7-A4C2-0474-F88C0CE1E834}"/>
          </ac:spMkLst>
        </pc:spChg>
      </pc:sldChg>
      <pc:sldChg chg="modSp new mod">
        <pc:chgData name="Nijin Jose" userId="67d089d97fb44072" providerId="LiveId" clId="{9C3700DD-643A-4ED0-A65D-0AFB6569112C}" dt="2023-03-30T00:58:54.709" v="125"/>
        <pc:sldMkLst>
          <pc:docMk/>
          <pc:sldMk cId="937553023" sldId="278"/>
        </pc:sldMkLst>
        <pc:spChg chg="mod">
          <ac:chgData name="Nijin Jose" userId="67d089d97fb44072" providerId="LiveId" clId="{9C3700DD-643A-4ED0-A65D-0AFB6569112C}" dt="2023-03-30T00:58:54.709" v="125"/>
          <ac:spMkLst>
            <pc:docMk/>
            <pc:sldMk cId="937553023" sldId="278"/>
            <ac:spMk id="3" creationId="{A43A0000-4DBB-3AAA-A40E-A7F5325D270A}"/>
          </ac:spMkLst>
        </pc:spChg>
      </pc:sldChg>
      <pc:sldChg chg="modSp new mod">
        <pc:chgData name="Nijin Jose" userId="67d089d97fb44072" providerId="LiveId" clId="{9C3700DD-643A-4ED0-A65D-0AFB6569112C}" dt="2023-03-30T00:59:10.962" v="128"/>
        <pc:sldMkLst>
          <pc:docMk/>
          <pc:sldMk cId="2697874430" sldId="279"/>
        </pc:sldMkLst>
        <pc:spChg chg="mod">
          <ac:chgData name="Nijin Jose" userId="67d089d97fb44072" providerId="LiveId" clId="{9C3700DD-643A-4ED0-A65D-0AFB6569112C}" dt="2023-03-30T00:59:10.962" v="128"/>
          <ac:spMkLst>
            <pc:docMk/>
            <pc:sldMk cId="2697874430" sldId="279"/>
            <ac:spMk id="3" creationId="{5DB84896-A5B0-3DD8-4277-052DD9E9C9B2}"/>
          </ac:spMkLst>
        </pc:spChg>
      </pc:sldChg>
      <pc:sldChg chg="modSp new mod">
        <pc:chgData name="Nijin Jose" userId="67d089d97fb44072" providerId="LiveId" clId="{9C3700DD-643A-4ED0-A65D-0AFB6569112C}" dt="2023-03-30T00:59:34.632" v="131"/>
        <pc:sldMkLst>
          <pc:docMk/>
          <pc:sldMk cId="2046480433" sldId="280"/>
        </pc:sldMkLst>
        <pc:spChg chg="mod">
          <ac:chgData name="Nijin Jose" userId="67d089d97fb44072" providerId="LiveId" clId="{9C3700DD-643A-4ED0-A65D-0AFB6569112C}" dt="2023-03-30T00:59:34.632" v="131"/>
          <ac:spMkLst>
            <pc:docMk/>
            <pc:sldMk cId="2046480433" sldId="280"/>
            <ac:spMk id="3" creationId="{732BD79E-CC19-03C0-1C6E-6AFADB3B6B98}"/>
          </ac:spMkLst>
        </pc:spChg>
      </pc:sldChg>
      <pc:sldChg chg="modSp new mod">
        <pc:chgData name="Nijin Jose" userId="67d089d97fb44072" providerId="LiveId" clId="{9C3700DD-643A-4ED0-A65D-0AFB6569112C}" dt="2023-03-30T01:00:04.511" v="134"/>
        <pc:sldMkLst>
          <pc:docMk/>
          <pc:sldMk cId="1648473918" sldId="281"/>
        </pc:sldMkLst>
        <pc:spChg chg="mod">
          <ac:chgData name="Nijin Jose" userId="67d089d97fb44072" providerId="LiveId" clId="{9C3700DD-643A-4ED0-A65D-0AFB6569112C}" dt="2023-03-30T01:00:04.511" v="134"/>
          <ac:spMkLst>
            <pc:docMk/>
            <pc:sldMk cId="1648473918" sldId="281"/>
            <ac:spMk id="3" creationId="{794036AE-4C3C-C52A-7C00-51C7815CA7DA}"/>
          </ac:spMkLst>
        </pc:spChg>
      </pc:sldChg>
      <pc:sldChg chg="addSp delSp modSp new mod">
        <pc:chgData name="Nijin Jose" userId="67d089d97fb44072" providerId="LiveId" clId="{9C3700DD-643A-4ED0-A65D-0AFB6569112C}" dt="2023-03-30T01:00:31.674" v="137"/>
        <pc:sldMkLst>
          <pc:docMk/>
          <pc:sldMk cId="2979498237" sldId="282"/>
        </pc:sldMkLst>
        <pc:spChg chg="del mod">
          <ac:chgData name="Nijin Jose" userId="67d089d97fb44072" providerId="LiveId" clId="{9C3700DD-643A-4ED0-A65D-0AFB6569112C}" dt="2023-03-30T01:00:31.674" v="137"/>
          <ac:spMkLst>
            <pc:docMk/>
            <pc:sldMk cId="2979498237" sldId="282"/>
            <ac:spMk id="3" creationId="{E7443F39-AC1C-56BE-81F7-5D68EFB5613B}"/>
          </ac:spMkLst>
        </pc:spChg>
        <pc:graphicFrameChg chg="add mod">
          <ac:chgData name="Nijin Jose" userId="67d089d97fb44072" providerId="LiveId" clId="{9C3700DD-643A-4ED0-A65D-0AFB6569112C}" dt="2023-03-30T01:00:31.674" v="137"/>
          <ac:graphicFrameMkLst>
            <pc:docMk/>
            <pc:sldMk cId="2979498237" sldId="282"/>
            <ac:graphicFrameMk id="4" creationId="{42595F82-6C68-81C2-24A8-9ECAF8BBA486}"/>
          </ac:graphicFrameMkLst>
        </pc:graphicFrameChg>
      </pc:sldChg>
      <pc:sldChg chg="addSp delSp modSp new mod">
        <pc:chgData name="Nijin Jose" userId="67d089d97fb44072" providerId="LiveId" clId="{9C3700DD-643A-4ED0-A65D-0AFB6569112C}" dt="2023-03-30T01:01:05.699" v="140"/>
        <pc:sldMkLst>
          <pc:docMk/>
          <pc:sldMk cId="2767463918" sldId="283"/>
        </pc:sldMkLst>
        <pc:spChg chg="del mod">
          <ac:chgData name="Nijin Jose" userId="67d089d97fb44072" providerId="LiveId" clId="{9C3700DD-643A-4ED0-A65D-0AFB6569112C}" dt="2023-03-30T01:01:05.699" v="140"/>
          <ac:spMkLst>
            <pc:docMk/>
            <pc:sldMk cId="2767463918" sldId="283"/>
            <ac:spMk id="3" creationId="{3B37BA04-4FF9-C69C-6E33-949679116588}"/>
          </ac:spMkLst>
        </pc:spChg>
        <pc:graphicFrameChg chg="add mod">
          <ac:chgData name="Nijin Jose" userId="67d089d97fb44072" providerId="LiveId" clId="{9C3700DD-643A-4ED0-A65D-0AFB6569112C}" dt="2023-03-30T01:01:05.699" v="140"/>
          <ac:graphicFrameMkLst>
            <pc:docMk/>
            <pc:sldMk cId="2767463918" sldId="283"/>
            <ac:graphicFrameMk id="4" creationId="{FB8A5B1B-1166-C0C6-E36E-7F79B071E8D7}"/>
          </ac:graphicFrameMkLst>
        </pc:graphicFrameChg>
      </pc:sldChg>
      <pc:sldChg chg="addSp delSp modSp new mod">
        <pc:chgData name="Nijin Jose" userId="67d089d97fb44072" providerId="LiveId" clId="{9C3700DD-643A-4ED0-A65D-0AFB6569112C}" dt="2023-03-30T01:01:44.620" v="143"/>
        <pc:sldMkLst>
          <pc:docMk/>
          <pc:sldMk cId="360173836" sldId="284"/>
        </pc:sldMkLst>
        <pc:spChg chg="del mod">
          <ac:chgData name="Nijin Jose" userId="67d089d97fb44072" providerId="LiveId" clId="{9C3700DD-643A-4ED0-A65D-0AFB6569112C}" dt="2023-03-30T01:01:44.620" v="143"/>
          <ac:spMkLst>
            <pc:docMk/>
            <pc:sldMk cId="360173836" sldId="284"/>
            <ac:spMk id="3" creationId="{CFCE10E5-4A1E-FC00-07C7-2300C9A595B6}"/>
          </ac:spMkLst>
        </pc:spChg>
        <pc:graphicFrameChg chg="add mod">
          <ac:chgData name="Nijin Jose" userId="67d089d97fb44072" providerId="LiveId" clId="{9C3700DD-643A-4ED0-A65D-0AFB6569112C}" dt="2023-03-30T01:01:44.620" v="143"/>
          <ac:graphicFrameMkLst>
            <pc:docMk/>
            <pc:sldMk cId="360173836" sldId="284"/>
            <ac:graphicFrameMk id="4" creationId="{CEC1AD69-8D39-5474-A951-B6622C5F72E7}"/>
          </ac:graphicFrameMkLst>
        </pc:graphicFrameChg>
      </pc:sldChg>
      <pc:sldChg chg="modSp new mod">
        <pc:chgData name="Nijin Jose" userId="67d089d97fb44072" providerId="LiveId" clId="{9C3700DD-643A-4ED0-A65D-0AFB6569112C}" dt="2023-03-30T01:02:02.755" v="146"/>
        <pc:sldMkLst>
          <pc:docMk/>
          <pc:sldMk cId="166813541" sldId="285"/>
        </pc:sldMkLst>
        <pc:spChg chg="mod">
          <ac:chgData name="Nijin Jose" userId="67d089d97fb44072" providerId="LiveId" clId="{9C3700DD-643A-4ED0-A65D-0AFB6569112C}" dt="2023-03-30T01:02:02.755" v="146"/>
          <ac:spMkLst>
            <pc:docMk/>
            <pc:sldMk cId="166813541" sldId="285"/>
            <ac:spMk id="3" creationId="{E4C4C514-9937-EF63-FE5B-F69A009D6520}"/>
          </ac:spMkLst>
        </pc:spChg>
      </pc:sldChg>
      <pc:sldChg chg="modSp new mod">
        <pc:chgData name="Nijin Jose" userId="67d089d97fb44072" providerId="LiveId" clId="{9C3700DD-643A-4ED0-A65D-0AFB6569112C}" dt="2023-03-30T01:02:24.400" v="150" actId="27636"/>
        <pc:sldMkLst>
          <pc:docMk/>
          <pc:sldMk cId="367822829" sldId="286"/>
        </pc:sldMkLst>
        <pc:spChg chg="mod">
          <ac:chgData name="Nijin Jose" userId="67d089d97fb44072" providerId="LiveId" clId="{9C3700DD-643A-4ED0-A65D-0AFB6569112C}" dt="2023-03-30T01:02:24.400" v="150" actId="27636"/>
          <ac:spMkLst>
            <pc:docMk/>
            <pc:sldMk cId="367822829" sldId="286"/>
            <ac:spMk id="3" creationId="{D6D1C383-CD49-AB66-D587-CEFA1614B39E}"/>
          </ac:spMkLst>
        </pc:spChg>
      </pc:sldChg>
      <pc:sldChg chg="addSp delSp modSp new mod">
        <pc:chgData name="Nijin Jose" userId="67d089d97fb44072" providerId="LiveId" clId="{9C3700DD-643A-4ED0-A65D-0AFB6569112C}" dt="2023-03-30T01:02:51.853" v="153"/>
        <pc:sldMkLst>
          <pc:docMk/>
          <pc:sldMk cId="2237588150" sldId="287"/>
        </pc:sldMkLst>
        <pc:spChg chg="del mod">
          <ac:chgData name="Nijin Jose" userId="67d089d97fb44072" providerId="LiveId" clId="{9C3700DD-643A-4ED0-A65D-0AFB6569112C}" dt="2023-03-30T01:02:51.853" v="153"/>
          <ac:spMkLst>
            <pc:docMk/>
            <pc:sldMk cId="2237588150" sldId="287"/>
            <ac:spMk id="3" creationId="{EC769230-0BF7-17CE-482C-8E486244BD52}"/>
          </ac:spMkLst>
        </pc:spChg>
        <pc:graphicFrameChg chg="add mod">
          <ac:chgData name="Nijin Jose" userId="67d089d97fb44072" providerId="LiveId" clId="{9C3700DD-643A-4ED0-A65D-0AFB6569112C}" dt="2023-03-30T01:02:51.853" v="153"/>
          <ac:graphicFrameMkLst>
            <pc:docMk/>
            <pc:sldMk cId="2237588150" sldId="287"/>
            <ac:graphicFrameMk id="4" creationId="{EBA1CF3F-B3B7-CE77-AD62-4D16A358CF44}"/>
          </ac:graphicFrameMkLst>
        </pc:graphicFrameChg>
      </pc:sldChg>
      <pc:sldChg chg="modSp new mod">
        <pc:chgData name="Nijin Jose" userId="67d089d97fb44072" providerId="LiveId" clId="{9C3700DD-643A-4ED0-A65D-0AFB6569112C}" dt="2023-03-30T01:14:54.578" v="251" actId="27636"/>
        <pc:sldMkLst>
          <pc:docMk/>
          <pc:sldMk cId="303561697" sldId="288"/>
        </pc:sldMkLst>
        <pc:spChg chg="mod">
          <ac:chgData name="Nijin Jose" userId="67d089d97fb44072" providerId="LiveId" clId="{9C3700DD-643A-4ED0-A65D-0AFB6569112C}" dt="2023-03-30T01:14:54.578" v="251" actId="27636"/>
          <ac:spMkLst>
            <pc:docMk/>
            <pc:sldMk cId="303561697" sldId="288"/>
            <ac:spMk id="3" creationId="{FDD9C43B-CBCA-2457-83FA-116F3BF733C1}"/>
          </ac:spMkLst>
        </pc:spChg>
      </pc:sldChg>
      <pc:sldChg chg="modSp new mod">
        <pc:chgData name="Nijin Jose" userId="67d089d97fb44072" providerId="LiveId" clId="{9C3700DD-643A-4ED0-A65D-0AFB6569112C}" dt="2023-03-30T01:07:28.415" v="234"/>
        <pc:sldMkLst>
          <pc:docMk/>
          <pc:sldMk cId="3856678732" sldId="289"/>
        </pc:sldMkLst>
        <pc:spChg chg="mod">
          <ac:chgData name="Nijin Jose" userId="67d089d97fb44072" providerId="LiveId" clId="{9C3700DD-643A-4ED0-A65D-0AFB6569112C}" dt="2023-03-30T01:07:28.415" v="234"/>
          <ac:spMkLst>
            <pc:docMk/>
            <pc:sldMk cId="3856678732" sldId="289"/>
            <ac:spMk id="3" creationId="{87EF259D-2202-31ED-64A6-A81909A16ABD}"/>
          </ac:spMkLst>
        </pc:spChg>
      </pc:sldChg>
      <pc:sldChg chg="addSp delSp modSp new mod">
        <pc:chgData name="Nijin Jose" userId="67d089d97fb44072" providerId="LiveId" clId="{9C3700DD-643A-4ED0-A65D-0AFB6569112C}" dt="2023-03-30T01:08:43.849" v="240" actId="22"/>
        <pc:sldMkLst>
          <pc:docMk/>
          <pc:sldMk cId="1998543445" sldId="290"/>
        </pc:sldMkLst>
        <pc:spChg chg="mod">
          <ac:chgData name="Nijin Jose" userId="67d089d97fb44072" providerId="LiveId" clId="{9C3700DD-643A-4ED0-A65D-0AFB6569112C}" dt="2023-03-30T01:07:46.434" v="236"/>
          <ac:spMkLst>
            <pc:docMk/>
            <pc:sldMk cId="1998543445" sldId="290"/>
            <ac:spMk id="2" creationId="{B635D7C3-1147-DD8F-2A69-6CF9476CC785}"/>
          </ac:spMkLst>
        </pc:spChg>
        <pc:spChg chg="del mod">
          <ac:chgData name="Nijin Jose" userId="67d089d97fb44072" providerId="LiveId" clId="{9C3700DD-643A-4ED0-A65D-0AFB6569112C}" dt="2023-03-30T01:08:04.293" v="238"/>
          <ac:spMkLst>
            <pc:docMk/>
            <pc:sldMk cId="1998543445" sldId="290"/>
            <ac:spMk id="3" creationId="{EF21A251-3C8C-BAD0-9D13-CAE6EF55FB3C}"/>
          </ac:spMkLst>
        </pc:spChg>
        <pc:spChg chg="add del">
          <ac:chgData name="Nijin Jose" userId="67d089d97fb44072" providerId="LiveId" clId="{9C3700DD-643A-4ED0-A65D-0AFB6569112C}" dt="2023-03-30T01:08:43.849" v="240" actId="22"/>
          <ac:spMkLst>
            <pc:docMk/>
            <pc:sldMk cId="1998543445" sldId="290"/>
            <ac:spMk id="6" creationId="{32F40FC4-BD82-B806-F7F7-3D69107779A4}"/>
          </ac:spMkLst>
        </pc:spChg>
        <pc:graphicFrameChg chg="add mod">
          <ac:chgData name="Nijin Jose" userId="67d089d97fb44072" providerId="LiveId" clId="{9C3700DD-643A-4ED0-A65D-0AFB6569112C}" dt="2023-03-30T01:08:04.293" v="238"/>
          <ac:graphicFrameMkLst>
            <pc:docMk/>
            <pc:sldMk cId="1998543445" sldId="290"/>
            <ac:graphicFrameMk id="4" creationId="{4ED52D15-D05C-F453-C2D1-E5053320811D}"/>
          </ac:graphicFrameMkLst>
        </pc:graphicFrameChg>
      </pc:sldChg>
      <pc:sldChg chg="modSp new mod">
        <pc:chgData name="Nijin Jose" userId="67d089d97fb44072" providerId="LiveId" clId="{9C3700DD-643A-4ED0-A65D-0AFB6569112C}" dt="2023-03-30T01:08:51.013" v="244" actId="27636"/>
        <pc:sldMkLst>
          <pc:docMk/>
          <pc:sldMk cId="2081232050" sldId="291"/>
        </pc:sldMkLst>
        <pc:spChg chg="mod">
          <ac:chgData name="Nijin Jose" userId="67d089d97fb44072" providerId="LiveId" clId="{9C3700DD-643A-4ED0-A65D-0AFB6569112C}" dt="2023-03-30T01:08:51.013" v="244" actId="27636"/>
          <ac:spMkLst>
            <pc:docMk/>
            <pc:sldMk cId="2081232050" sldId="291"/>
            <ac:spMk id="3" creationId="{FD3E20FE-990A-51E4-49B5-A12CD02A0F77}"/>
          </ac:spMkLst>
        </pc:spChg>
      </pc:sldChg>
      <pc:sldChg chg="modSp new mod">
        <pc:chgData name="Nijin Jose" userId="67d089d97fb44072" providerId="LiveId" clId="{9C3700DD-643A-4ED0-A65D-0AFB6569112C}" dt="2023-03-30T01:10:08.677" v="248" actId="27636"/>
        <pc:sldMkLst>
          <pc:docMk/>
          <pc:sldMk cId="4211786126" sldId="292"/>
        </pc:sldMkLst>
        <pc:spChg chg="mod">
          <ac:chgData name="Nijin Jose" userId="67d089d97fb44072" providerId="LiveId" clId="{9C3700DD-643A-4ED0-A65D-0AFB6569112C}" dt="2023-03-30T01:10:08.677" v="248" actId="27636"/>
          <ac:spMkLst>
            <pc:docMk/>
            <pc:sldMk cId="4211786126" sldId="292"/>
            <ac:spMk id="3" creationId="{85252E0B-838E-2B27-E173-40101BEA7B84}"/>
          </ac:spMkLst>
        </pc:spChg>
      </pc:sldChg>
      <pc:sldChg chg="addSp delSp modSp new mod">
        <pc:chgData name="Nijin Jose" userId="67d089d97fb44072" providerId="LiveId" clId="{9C3700DD-643A-4ED0-A65D-0AFB6569112C}" dt="2023-03-30T01:15:28.364" v="254"/>
        <pc:sldMkLst>
          <pc:docMk/>
          <pc:sldMk cId="534518280" sldId="293"/>
        </pc:sldMkLst>
        <pc:spChg chg="del mod">
          <ac:chgData name="Nijin Jose" userId="67d089d97fb44072" providerId="LiveId" clId="{9C3700DD-643A-4ED0-A65D-0AFB6569112C}" dt="2023-03-30T01:15:28.364" v="254"/>
          <ac:spMkLst>
            <pc:docMk/>
            <pc:sldMk cId="534518280" sldId="293"/>
            <ac:spMk id="3" creationId="{ED2A8A2E-6DE2-E104-D1CF-90C265CEE36E}"/>
          </ac:spMkLst>
        </pc:spChg>
        <pc:graphicFrameChg chg="add mod">
          <ac:chgData name="Nijin Jose" userId="67d089d97fb44072" providerId="LiveId" clId="{9C3700DD-643A-4ED0-A65D-0AFB6569112C}" dt="2023-03-30T01:15:28.364" v="254"/>
          <ac:graphicFrameMkLst>
            <pc:docMk/>
            <pc:sldMk cId="534518280" sldId="293"/>
            <ac:graphicFrameMk id="4" creationId="{DE8D6A00-FBEA-AEE4-B445-3ECB685591CF}"/>
          </ac:graphicFrameMkLst>
        </pc:graphicFrameChg>
      </pc:sldChg>
      <pc:sldChg chg="modSp new mod">
        <pc:chgData name="Nijin Jose" userId="67d089d97fb44072" providerId="LiveId" clId="{9C3700DD-643A-4ED0-A65D-0AFB6569112C}" dt="2023-03-30T01:16:01.201" v="257"/>
        <pc:sldMkLst>
          <pc:docMk/>
          <pc:sldMk cId="2445749924" sldId="294"/>
        </pc:sldMkLst>
        <pc:spChg chg="mod">
          <ac:chgData name="Nijin Jose" userId="67d089d97fb44072" providerId="LiveId" clId="{9C3700DD-643A-4ED0-A65D-0AFB6569112C}" dt="2023-03-30T01:16:01.201" v="257"/>
          <ac:spMkLst>
            <pc:docMk/>
            <pc:sldMk cId="2445749924" sldId="294"/>
            <ac:spMk id="3" creationId="{843611E2-6718-0844-67A8-B896903D07E5}"/>
          </ac:spMkLst>
        </pc:spChg>
      </pc:sldChg>
      <pc:sldChg chg="addSp delSp modSp new mod">
        <pc:chgData name="Nijin Jose" userId="67d089d97fb44072" providerId="LiveId" clId="{9C3700DD-643A-4ED0-A65D-0AFB6569112C}" dt="2023-03-30T01:16:31.236" v="260"/>
        <pc:sldMkLst>
          <pc:docMk/>
          <pc:sldMk cId="1763825862" sldId="295"/>
        </pc:sldMkLst>
        <pc:spChg chg="del mod">
          <ac:chgData name="Nijin Jose" userId="67d089d97fb44072" providerId="LiveId" clId="{9C3700DD-643A-4ED0-A65D-0AFB6569112C}" dt="2023-03-30T01:16:31.236" v="260"/>
          <ac:spMkLst>
            <pc:docMk/>
            <pc:sldMk cId="1763825862" sldId="295"/>
            <ac:spMk id="3" creationId="{FC15C840-5F8B-D0F8-BEDA-3BECC1086C74}"/>
          </ac:spMkLst>
        </pc:spChg>
        <pc:graphicFrameChg chg="add mod">
          <ac:chgData name="Nijin Jose" userId="67d089d97fb44072" providerId="LiveId" clId="{9C3700DD-643A-4ED0-A65D-0AFB6569112C}" dt="2023-03-30T01:16:31.236" v="260"/>
          <ac:graphicFrameMkLst>
            <pc:docMk/>
            <pc:sldMk cId="1763825862" sldId="295"/>
            <ac:graphicFrameMk id="4" creationId="{8BE53B88-0E10-2B58-FFC6-DF3879E3552C}"/>
          </ac:graphicFrameMkLst>
        </pc:graphicFrameChg>
      </pc:sldChg>
      <pc:sldChg chg="modSp new mod">
        <pc:chgData name="Nijin Jose" userId="67d089d97fb44072" providerId="LiveId" clId="{9C3700DD-643A-4ED0-A65D-0AFB6569112C}" dt="2023-03-30T01:16:52" v="263"/>
        <pc:sldMkLst>
          <pc:docMk/>
          <pc:sldMk cId="2052691709" sldId="296"/>
        </pc:sldMkLst>
        <pc:spChg chg="mod">
          <ac:chgData name="Nijin Jose" userId="67d089d97fb44072" providerId="LiveId" clId="{9C3700DD-643A-4ED0-A65D-0AFB6569112C}" dt="2023-03-30T01:16:52" v="263"/>
          <ac:spMkLst>
            <pc:docMk/>
            <pc:sldMk cId="2052691709" sldId="296"/>
            <ac:spMk id="3" creationId="{3220E46D-C945-FFEE-E5F2-8289E6183FB0}"/>
          </ac:spMkLst>
        </pc:spChg>
      </pc:sldChg>
      <pc:sldChg chg="modSp new mod">
        <pc:chgData name="Nijin Jose" userId="67d089d97fb44072" providerId="LiveId" clId="{9C3700DD-643A-4ED0-A65D-0AFB6569112C}" dt="2023-03-30T01:17:22.792" v="267" actId="27636"/>
        <pc:sldMkLst>
          <pc:docMk/>
          <pc:sldMk cId="2990686829" sldId="297"/>
        </pc:sldMkLst>
        <pc:spChg chg="mod">
          <ac:chgData name="Nijin Jose" userId="67d089d97fb44072" providerId="LiveId" clId="{9C3700DD-643A-4ED0-A65D-0AFB6569112C}" dt="2023-03-30T01:17:22.792" v="267" actId="27636"/>
          <ac:spMkLst>
            <pc:docMk/>
            <pc:sldMk cId="2990686829" sldId="297"/>
            <ac:spMk id="3" creationId="{70A84F13-349A-2B2B-1C64-6FBFE87B687B}"/>
          </ac:spMkLst>
        </pc:spChg>
      </pc:sldChg>
      <pc:sldChg chg="modSp new mod">
        <pc:chgData name="Nijin Jose" userId="67d089d97fb44072" providerId="LiveId" clId="{9C3700DD-643A-4ED0-A65D-0AFB6569112C}" dt="2023-03-30T01:18:03.198" v="271" actId="27636"/>
        <pc:sldMkLst>
          <pc:docMk/>
          <pc:sldMk cId="207550144" sldId="298"/>
        </pc:sldMkLst>
        <pc:spChg chg="mod">
          <ac:chgData name="Nijin Jose" userId="67d089d97fb44072" providerId="LiveId" clId="{9C3700DD-643A-4ED0-A65D-0AFB6569112C}" dt="2023-03-30T01:18:03.198" v="271" actId="27636"/>
          <ac:spMkLst>
            <pc:docMk/>
            <pc:sldMk cId="207550144" sldId="298"/>
            <ac:spMk id="3" creationId="{4C5E6076-334D-125D-AE0B-0D1938ADAACE}"/>
          </ac:spMkLst>
        </pc:spChg>
      </pc:sldChg>
      <pc:sldChg chg="modSp new mod">
        <pc:chgData name="Nijin Jose" userId="67d089d97fb44072" providerId="LiveId" clId="{9C3700DD-643A-4ED0-A65D-0AFB6569112C}" dt="2023-03-30T01:18:27.859" v="274"/>
        <pc:sldMkLst>
          <pc:docMk/>
          <pc:sldMk cId="4111973352" sldId="299"/>
        </pc:sldMkLst>
        <pc:spChg chg="mod">
          <ac:chgData name="Nijin Jose" userId="67d089d97fb44072" providerId="LiveId" clId="{9C3700DD-643A-4ED0-A65D-0AFB6569112C}" dt="2023-03-30T01:18:27.859" v="274"/>
          <ac:spMkLst>
            <pc:docMk/>
            <pc:sldMk cId="4111973352" sldId="299"/>
            <ac:spMk id="3" creationId="{42DF54BB-F648-B559-4462-B8F5D9240108}"/>
          </ac:spMkLst>
        </pc:spChg>
      </pc:sldChg>
      <pc:sldChg chg="modSp new mod">
        <pc:chgData name="Nijin Jose" userId="67d089d97fb44072" providerId="LiveId" clId="{9C3700DD-643A-4ED0-A65D-0AFB6569112C}" dt="2023-03-30T01:19:31.977" v="278" actId="27636"/>
        <pc:sldMkLst>
          <pc:docMk/>
          <pc:sldMk cId="2125402385" sldId="300"/>
        </pc:sldMkLst>
        <pc:spChg chg="mod">
          <ac:chgData name="Nijin Jose" userId="67d089d97fb44072" providerId="LiveId" clId="{9C3700DD-643A-4ED0-A65D-0AFB6569112C}" dt="2023-03-30T01:19:31.977" v="278" actId="27636"/>
          <ac:spMkLst>
            <pc:docMk/>
            <pc:sldMk cId="2125402385" sldId="300"/>
            <ac:spMk id="3" creationId="{22671497-C7F0-9A13-03A6-9E04B85403F7}"/>
          </ac:spMkLst>
        </pc:spChg>
      </pc:sldChg>
      <pc:sldChg chg="modSp new mod">
        <pc:chgData name="Nijin Jose" userId="67d089d97fb44072" providerId="LiveId" clId="{9C3700DD-643A-4ED0-A65D-0AFB6569112C}" dt="2023-03-30T01:19:53.090" v="281"/>
        <pc:sldMkLst>
          <pc:docMk/>
          <pc:sldMk cId="3620396730" sldId="301"/>
        </pc:sldMkLst>
        <pc:spChg chg="mod">
          <ac:chgData name="Nijin Jose" userId="67d089d97fb44072" providerId="LiveId" clId="{9C3700DD-643A-4ED0-A65D-0AFB6569112C}" dt="2023-03-30T01:19:53.090" v="281"/>
          <ac:spMkLst>
            <pc:docMk/>
            <pc:sldMk cId="3620396730" sldId="301"/>
            <ac:spMk id="3" creationId="{84256888-3F84-C215-2588-0D7D0D19FCFD}"/>
          </ac:spMkLst>
        </pc:spChg>
      </pc:sldChg>
      <pc:sldChg chg="modSp new mod">
        <pc:chgData name="Nijin Jose" userId="67d089d97fb44072" providerId="LiveId" clId="{9C3700DD-643A-4ED0-A65D-0AFB6569112C}" dt="2023-03-30T01:20:25.782" v="285" actId="27636"/>
        <pc:sldMkLst>
          <pc:docMk/>
          <pc:sldMk cId="597199615" sldId="302"/>
        </pc:sldMkLst>
        <pc:spChg chg="mod">
          <ac:chgData name="Nijin Jose" userId="67d089d97fb44072" providerId="LiveId" clId="{9C3700DD-643A-4ED0-A65D-0AFB6569112C}" dt="2023-03-30T01:20:25.782" v="285" actId="27636"/>
          <ac:spMkLst>
            <pc:docMk/>
            <pc:sldMk cId="597199615" sldId="302"/>
            <ac:spMk id="3" creationId="{52EF472C-BC98-BC20-190E-18490DBECD40}"/>
          </ac:spMkLst>
        </pc:spChg>
      </pc:sldChg>
      <pc:sldChg chg="modSp new mod">
        <pc:chgData name="Nijin Jose" userId="67d089d97fb44072" providerId="LiveId" clId="{9C3700DD-643A-4ED0-A65D-0AFB6569112C}" dt="2023-03-30T01:20:46.721" v="289" actId="27636"/>
        <pc:sldMkLst>
          <pc:docMk/>
          <pc:sldMk cId="786770523" sldId="303"/>
        </pc:sldMkLst>
        <pc:spChg chg="mod">
          <ac:chgData name="Nijin Jose" userId="67d089d97fb44072" providerId="LiveId" clId="{9C3700DD-643A-4ED0-A65D-0AFB6569112C}" dt="2023-03-30T01:20:46.721" v="289" actId="27636"/>
          <ac:spMkLst>
            <pc:docMk/>
            <pc:sldMk cId="786770523" sldId="303"/>
            <ac:spMk id="3" creationId="{AE3EF9DF-1712-A380-FA48-9CA582C7A2D6}"/>
          </ac:spMkLst>
        </pc:spChg>
      </pc:sldChg>
      <pc:sldChg chg="modSp new mod">
        <pc:chgData name="Nijin Jose" userId="67d089d97fb44072" providerId="LiveId" clId="{9C3700DD-643A-4ED0-A65D-0AFB6569112C}" dt="2023-03-30T01:21:07.660" v="292"/>
        <pc:sldMkLst>
          <pc:docMk/>
          <pc:sldMk cId="2148653962" sldId="304"/>
        </pc:sldMkLst>
        <pc:spChg chg="mod">
          <ac:chgData name="Nijin Jose" userId="67d089d97fb44072" providerId="LiveId" clId="{9C3700DD-643A-4ED0-A65D-0AFB6569112C}" dt="2023-03-30T01:21:07.660" v="292"/>
          <ac:spMkLst>
            <pc:docMk/>
            <pc:sldMk cId="2148653962" sldId="304"/>
            <ac:spMk id="3" creationId="{D161F7E1-1D95-7FDC-059C-FE39CA2773BF}"/>
          </ac:spMkLst>
        </pc:spChg>
      </pc:sldChg>
      <pc:sldChg chg="modSp new mod">
        <pc:chgData name="Nijin Jose" userId="67d089d97fb44072" providerId="LiveId" clId="{9C3700DD-643A-4ED0-A65D-0AFB6569112C}" dt="2023-03-30T01:21:33.436" v="295"/>
        <pc:sldMkLst>
          <pc:docMk/>
          <pc:sldMk cId="2320739071" sldId="305"/>
        </pc:sldMkLst>
        <pc:spChg chg="mod">
          <ac:chgData name="Nijin Jose" userId="67d089d97fb44072" providerId="LiveId" clId="{9C3700DD-643A-4ED0-A65D-0AFB6569112C}" dt="2023-03-30T01:21:33.436" v="295"/>
          <ac:spMkLst>
            <pc:docMk/>
            <pc:sldMk cId="2320739071" sldId="305"/>
            <ac:spMk id="3" creationId="{54D3FB6E-8924-4A27-F70E-AE00627F8FD2}"/>
          </ac:spMkLst>
        </pc:spChg>
      </pc:sldChg>
      <pc:sldChg chg="modSp new mod">
        <pc:chgData name="Nijin Jose" userId="67d089d97fb44072" providerId="LiveId" clId="{9C3700DD-643A-4ED0-A65D-0AFB6569112C}" dt="2023-03-30T01:22:45.423" v="302" actId="27636"/>
        <pc:sldMkLst>
          <pc:docMk/>
          <pc:sldMk cId="3490016144" sldId="306"/>
        </pc:sldMkLst>
        <pc:spChg chg="mod">
          <ac:chgData name="Nijin Jose" userId="67d089d97fb44072" providerId="LiveId" clId="{9C3700DD-643A-4ED0-A65D-0AFB6569112C}" dt="2023-03-30T01:22:45.423" v="302" actId="27636"/>
          <ac:spMkLst>
            <pc:docMk/>
            <pc:sldMk cId="3490016144" sldId="306"/>
            <ac:spMk id="3" creationId="{220CB5F5-63A1-18DC-C56D-87D8093F6CC4}"/>
          </ac:spMkLst>
        </pc:spChg>
      </pc:sldChg>
      <pc:sldChg chg="modSp new mod">
        <pc:chgData name="Nijin Jose" userId="67d089d97fb44072" providerId="LiveId" clId="{9C3700DD-643A-4ED0-A65D-0AFB6569112C}" dt="2023-03-30T01:23:05.920" v="306" actId="27636"/>
        <pc:sldMkLst>
          <pc:docMk/>
          <pc:sldMk cId="764488250" sldId="307"/>
        </pc:sldMkLst>
        <pc:spChg chg="mod">
          <ac:chgData name="Nijin Jose" userId="67d089d97fb44072" providerId="LiveId" clId="{9C3700DD-643A-4ED0-A65D-0AFB6569112C}" dt="2023-03-30T01:23:05.920" v="306" actId="27636"/>
          <ac:spMkLst>
            <pc:docMk/>
            <pc:sldMk cId="764488250" sldId="307"/>
            <ac:spMk id="3" creationId="{1F9A51B2-563C-CE6E-0BA9-38F029F60753}"/>
          </ac:spMkLst>
        </pc:spChg>
      </pc:sldChg>
      <pc:sldChg chg="modSp new mod">
        <pc:chgData name="Nijin Jose" userId="67d089d97fb44072" providerId="LiveId" clId="{9C3700DD-643A-4ED0-A65D-0AFB6569112C}" dt="2023-03-30T01:23:43.384" v="310" actId="27636"/>
        <pc:sldMkLst>
          <pc:docMk/>
          <pc:sldMk cId="3949477812" sldId="308"/>
        </pc:sldMkLst>
        <pc:spChg chg="mod">
          <ac:chgData name="Nijin Jose" userId="67d089d97fb44072" providerId="LiveId" clId="{9C3700DD-643A-4ED0-A65D-0AFB6569112C}" dt="2023-03-30T01:23:43.384" v="310" actId="27636"/>
          <ac:spMkLst>
            <pc:docMk/>
            <pc:sldMk cId="3949477812" sldId="308"/>
            <ac:spMk id="3" creationId="{98E9B914-043F-F083-61E8-10BDC2606BAB}"/>
          </ac:spMkLst>
        </pc:spChg>
      </pc:sldChg>
      <pc:sldChg chg="modSp new mod">
        <pc:chgData name="Nijin Jose" userId="67d089d97fb44072" providerId="LiveId" clId="{9C3700DD-643A-4ED0-A65D-0AFB6569112C}" dt="2023-04-10T16:30:33.829" v="2383" actId="5793"/>
        <pc:sldMkLst>
          <pc:docMk/>
          <pc:sldMk cId="2890342467" sldId="309"/>
        </pc:sldMkLst>
        <pc:spChg chg="mod">
          <ac:chgData name="Nijin Jose" userId="67d089d97fb44072" providerId="LiveId" clId="{9C3700DD-643A-4ED0-A65D-0AFB6569112C}" dt="2023-04-10T16:30:33.829" v="2383" actId="5793"/>
          <ac:spMkLst>
            <pc:docMk/>
            <pc:sldMk cId="2890342467" sldId="309"/>
            <ac:spMk id="3" creationId="{1E62379D-FF88-B078-F2F2-E22F3337E0BE}"/>
          </ac:spMkLst>
        </pc:spChg>
      </pc:sldChg>
      <pc:sldChg chg="modSp new mod">
        <pc:chgData name="Nijin Jose" userId="67d089d97fb44072" providerId="LiveId" clId="{9C3700DD-643A-4ED0-A65D-0AFB6569112C}" dt="2023-03-30T01:24:24.117" v="316"/>
        <pc:sldMkLst>
          <pc:docMk/>
          <pc:sldMk cId="1668862119" sldId="310"/>
        </pc:sldMkLst>
        <pc:spChg chg="mod">
          <ac:chgData name="Nijin Jose" userId="67d089d97fb44072" providerId="LiveId" clId="{9C3700DD-643A-4ED0-A65D-0AFB6569112C}" dt="2023-03-30T01:24:24.117" v="316"/>
          <ac:spMkLst>
            <pc:docMk/>
            <pc:sldMk cId="1668862119" sldId="310"/>
            <ac:spMk id="3" creationId="{3E6262A2-F0D8-914E-46F4-D1B221F40212}"/>
          </ac:spMkLst>
        </pc:spChg>
      </pc:sldChg>
      <pc:sldChg chg="modSp new mod">
        <pc:chgData name="Nijin Jose" userId="67d089d97fb44072" providerId="LiveId" clId="{9C3700DD-643A-4ED0-A65D-0AFB6569112C}" dt="2023-03-30T01:24:42.154" v="319"/>
        <pc:sldMkLst>
          <pc:docMk/>
          <pc:sldMk cId="2725461998" sldId="311"/>
        </pc:sldMkLst>
        <pc:spChg chg="mod">
          <ac:chgData name="Nijin Jose" userId="67d089d97fb44072" providerId="LiveId" clId="{9C3700DD-643A-4ED0-A65D-0AFB6569112C}" dt="2023-03-30T01:24:42.154" v="319"/>
          <ac:spMkLst>
            <pc:docMk/>
            <pc:sldMk cId="2725461998" sldId="311"/>
            <ac:spMk id="3" creationId="{C77B62E7-ACB8-7A2A-7E2D-274F51586480}"/>
          </ac:spMkLst>
        </pc:spChg>
      </pc:sldChg>
      <pc:sldChg chg="modSp new mod">
        <pc:chgData name="Nijin Jose" userId="67d089d97fb44072" providerId="LiveId" clId="{9C3700DD-643A-4ED0-A65D-0AFB6569112C}" dt="2023-03-30T01:25:03.261" v="322"/>
        <pc:sldMkLst>
          <pc:docMk/>
          <pc:sldMk cId="2062431777" sldId="312"/>
        </pc:sldMkLst>
        <pc:spChg chg="mod">
          <ac:chgData name="Nijin Jose" userId="67d089d97fb44072" providerId="LiveId" clId="{9C3700DD-643A-4ED0-A65D-0AFB6569112C}" dt="2023-03-30T01:25:03.261" v="322"/>
          <ac:spMkLst>
            <pc:docMk/>
            <pc:sldMk cId="2062431777" sldId="312"/>
            <ac:spMk id="3" creationId="{EC4042DE-8D2F-090B-F297-235BD8D8D5CD}"/>
          </ac:spMkLst>
        </pc:spChg>
      </pc:sldChg>
      <pc:sldChg chg="modSp new mod">
        <pc:chgData name="Nijin Jose" userId="67d089d97fb44072" providerId="LiveId" clId="{9C3700DD-643A-4ED0-A65D-0AFB6569112C}" dt="2023-03-30T01:25:49.921" v="325"/>
        <pc:sldMkLst>
          <pc:docMk/>
          <pc:sldMk cId="995991333" sldId="313"/>
        </pc:sldMkLst>
        <pc:spChg chg="mod">
          <ac:chgData name="Nijin Jose" userId="67d089d97fb44072" providerId="LiveId" clId="{9C3700DD-643A-4ED0-A65D-0AFB6569112C}" dt="2023-03-30T01:25:49.921" v="325"/>
          <ac:spMkLst>
            <pc:docMk/>
            <pc:sldMk cId="995991333" sldId="313"/>
            <ac:spMk id="3" creationId="{D090AC26-D09A-21FC-C371-9C301413B18A}"/>
          </ac:spMkLst>
        </pc:spChg>
      </pc:sldChg>
      <pc:sldChg chg="modSp new mod">
        <pc:chgData name="Nijin Jose" userId="67d089d97fb44072" providerId="LiveId" clId="{9C3700DD-643A-4ED0-A65D-0AFB6569112C}" dt="2023-03-30T01:26:13.023" v="328"/>
        <pc:sldMkLst>
          <pc:docMk/>
          <pc:sldMk cId="2574044616" sldId="314"/>
        </pc:sldMkLst>
        <pc:spChg chg="mod">
          <ac:chgData name="Nijin Jose" userId="67d089d97fb44072" providerId="LiveId" clId="{9C3700DD-643A-4ED0-A65D-0AFB6569112C}" dt="2023-03-30T01:26:13.023" v="328"/>
          <ac:spMkLst>
            <pc:docMk/>
            <pc:sldMk cId="2574044616" sldId="314"/>
            <ac:spMk id="3" creationId="{6D0A5DCF-D223-5304-3D46-CE458D85E692}"/>
          </ac:spMkLst>
        </pc:spChg>
      </pc:sldChg>
      <pc:sldChg chg="modSp new mod">
        <pc:chgData name="Nijin Jose" userId="67d089d97fb44072" providerId="LiveId" clId="{9C3700DD-643A-4ED0-A65D-0AFB6569112C}" dt="2023-03-30T01:26:48.936" v="332" actId="27636"/>
        <pc:sldMkLst>
          <pc:docMk/>
          <pc:sldMk cId="2380086312" sldId="315"/>
        </pc:sldMkLst>
        <pc:spChg chg="mod">
          <ac:chgData name="Nijin Jose" userId="67d089d97fb44072" providerId="LiveId" clId="{9C3700DD-643A-4ED0-A65D-0AFB6569112C}" dt="2023-03-30T01:26:48.936" v="332" actId="27636"/>
          <ac:spMkLst>
            <pc:docMk/>
            <pc:sldMk cId="2380086312" sldId="315"/>
            <ac:spMk id="3" creationId="{760E9158-8B45-DC85-C241-D6B8DF382247}"/>
          </ac:spMkLst>
        </pc:spChg>
      </pc:sldChg>
      <pc:sldChg chg="modSp new mod">
        <pc:chgData name="Nijin Jose" userId="67d089d97fb44072" providerId="LiveId" clId="{9C3700DD-643A-4ED0-A65D-0AFB6569112C}" dt="2023-03-30T01:27:40.240" v="335"/>
        <pc:sldMkLst>
          <pc:docMk/>
          <pc:sldMk cId="655903153" sldId="316"/>
        </pc:sldMkLst>
        <pc:spChg chg="mod">
          <ac:chgData name="Nijin Jose" userId="67d089d97fb44072" providerId="LiveId" clId="{9C3700DD-643A-4ED0-A65D-0AFB6569112C}" dt="2023-03-30T01:27:40.240" v="335"/>
          <ac:spMkLst>
            <pc:docMk/>
            <pc:sldMk cId="655903153" sldId="316"/>
            <ac:spMk id="3" creationId="{E6BD254D-38CE-8E51-F11F-EAA172CA0939}"/>
          </ac:spMkLst>
        </pc:spChg>
      </pc:sldChg>
      <pc:sldChg chg="modSp new mod">
        <pc:chgData name="Nijin Jose" userId="67d089d97fb44072" providerId="LiveId" clId="{9C3700DD-643A-4ED0-A65D-0AFB6569112C}" dt="2023-03-30T01:28:08.497" v="339" actId="27636"/>
        <pc:sldMkLst>
          <pc:docMk/>
          <pc:sldMk cId="3054431008" sldId="317"/>
        </pc:sldMkLst>
        <pc:spChg chg="mod">
          <ac:chgData name="Nijin Jose" userId="67d089d97fb44072" providerId="LiveId" clId="{9C3700DD-643A-4ED0-A65D-0AFB6569112C}" dt="2023-03-30T01:28:08.497" v="339" actId="27636"/>
          <ac:spMkLst>
            <pc:docMk/>
            <pc:sldMk cId="3054431008" sldId="317"/>
            <ac:spMk id="3" creationId="{D6347248-4AAF-4D7A-A805-82ED3D56AFC7}"/>
          </ac:spMkLst>
        </pc:spChg>
      </pc:sldChg>
      <pc:sldChg chg="addSp delSp modSp new mod">
        <pc:chgData name="Nijin Jose" userId="67d089d97fb44072" providerId="LiveId" clId="{9C3700DD-643A-4ED0-A65D-0AFB6569112C}" dt="2023-03-30T01:28:54.008" v="342"/>
        <pc:sldMkLst>
          <pc:docMk/>
          <pc:sldMk cId="3689405052" sldId="318"/>
        </pc:sldMkLst>
        <pc:spChg chg="del mod">
          <ac:chgData name="Nijin Jose" userId="67d089d97fb44072" providerId="LiveId" clId="{9C3700DD-643A-4ED0-A65D-0AFB6569112C}" dt="2023-03-30T01:28:54.008" v="342"/>
          <ac:spMkLst>
            <pc:docMk/>
            <pc:sldMk cId="3689405052" sldId="318"/>
            <ac:spMk id="3" creationId="{848E35F6-1BDC-2E05-5E22-3454166C6B99}"/>
          </ac:spMkLst>
        </pc:spChg>
        <pc:picChg chg="add mod">
          <ac:chgData name="Nijin Jose" userId="67d089d97fb44072" providerId="LiveId" clId="{9C3700DD-643A-4ED0-A65D-0AFB6569112C}" dt="2023-03-30T01:28:54.008" v="342"/>
          <ac:picMkLst>
            <pc:docMk/>
            <pc:sldMk cId="3689405052" sldId="318"/>
            <ac:picMk id="4" creationId="{C428BD01-4875-1C13-63A8-36C05CB2B534}"/>
          </ac:picMkLst>
        </pc:picChg>
      </pc:sldChg>
      <pc:sldChg chg="modSp new mod">
        <pc:chgData name="Nijin Jose" userId="67d089d97fb44072" providerId="LiveId" clId="{9C3700DD-643A-4ED0-A65D-0AFB6569112C}" dt="2023-03-30T01:29:22.912" v="346" actId="27636"/>
        <pc:sldMkLst>
          <pc:docMk/>
          <pc:sldMk cId="4152037031" sldId="319"/>
        </pc:sldMkLst>
        <pc:spChg chg="mod">
          <ac:chgData name="Nijin Jose" userId="67d089d97fb44072" providerId="LiveId" clId="{9C3700DD-643A-4ED0-A65D-0AFB6569112C}" dt="2023-03-30T01:29:22.912" v="346" actId="27636"/>
          <ac:spMkLst>
            <pc:docMk/>
            <pc:sldMk cId="4152037031" sldId="319"/>
            <ac:spMk id="3" creationId="{1A79D6AA-2636-5DD4-C307-49E8DEF4FF0E}"/>
          </ac:spMkLst>
        </pc:spChg>
      </pc:sldChg>
      <pc:sldChg chg="modSp new mod">
        <pc:chgData name="Nijin Jose" userId="67d089d97fb44072" providerId="LiveId" clId="{9C3700DD-643A-4ED0-A65D-0AFB6569112C}" dt="2023-03-30T01:29:46.833" v="349"/>
        <pc:sldMkLst>
          <pc:docMk/>
          <pc:sldMk cId="1313028202" sldId="320"/>
        </pc:sldMkLst>
        <pc:spChg chg="mod">
          <ac:chgData name="Nijin Jose" userId="67d089d97fb44072" providerId="LiveId" clId="{9C3700DD-643A-4ED0-A65D-0AFB6569112C}" dt="2023-03-30T01:29:46.833" v="349"/>
          <ac:spMkLst>
            <pc:docMk/>
            <pc:sldMk cId="1313028202" sldId="320"/>
            <ac:spMk id="3" creationId="{C0BE28A6-545E-3DB9-CB90-C70AA661DC42}"/>
          </ac:spMkLst>
        </pc:spChg>
      </pc:sldChg>
      <pc:sldChg chg="modSp new mod">
        <pc:chgData name="Nijin Jose" userId="67d089d97fb44072" providerId="LiveId" clId="{9C3700DD-643A-4ED0-A65D-0AFB6569112C}" dt="2023-03-30T01:30:04.209" v="352"/>
        <pc:sldMkLst>
          <pc:docMk/>
          <pc:sldMk cId="1375923794" sldId="321"/>
        </pc:sldMkLst>
        <pc:spChg chg="mod">
          <ac:chgData name="Nijin Jose" userId="67d089d97fb44072" providerId="LiveId" clId="{9C3700DD-643A-4ED0-A65D-0AFB6569112C}" dt="2023-03-30T01:30:04.209" v="352"/>
          <ac:spMkLst>
            <pc:docMk/>
            <pc:sldMk cId="1375923794" sldId="321"/>
            <ac:spMk id="3" creationId="{B5AF59DE-2BB8-3E03-A5C5-EE6E2EFB42C7}"/>
          </ac:spMkLst>
        </pc:spChg>
      </pc:sldChg>
      <pc:sldChg chg="modSp new mod">
        <pc:chgData name="Nijin Jose" userId="67d089d97fb44072" providerId="LiveId" clId="{9C3700DD-643A-4ED0-A65D-0AFB6569112C}" dt="2023-03-30T01:30:24.893" v="355"/>
        <pc:sldMkLst>
          <pc:docMk/>
          <pc:sldMk cId="1874259944" sldId="322"/>
        </pc:sldMkLst>
        <pc:spChg chg="mod">
          <ac:chgData name="Nijin Jose" userId="67d089d97fb44072" providerId="LiveId" clId="{9C3700DD-643A-4ED0-A65D-0AFB6569112C}" dt="2023-03-30T01:30:24.893" v="355"/>
          <ac:spMkLst>
            <pc:docMk/>
            <pc:sldMk cId="1874259944" sldId="322"/>
            <ac:spMk id="3" creationId="{06234053-E118-041F-60F8-3520CE6FE5B0}"/>
          </ac:spMkLst>
        </pc:spChg>
      </pc:sldChg>
      <pc:sldChg chg="modSp new mod">
        <pc:chgData name="Nijin Jose" userId="67d089d97fb44072" providerId="LiveId" clId="{9C3700DD-643A-4ED0-A65D-0AFB6569112C}" dt="2023-03-30T01:31:54.211" v="358"/>
        <pc:sldMkLst>
          <pc:docMk/>
          <pc:sldMk cId="933679456" sldId="323"/>
        </pc:sldMkLst>
        <pc:spChg chg="mod">
          <ac:chgData name="Nijin Jose" userId="67d089d97fb44072" providerId="LiveId" clId="{9C3700DD-643A-4ED0-A65D-0AFB6569112C}" dt="2023-03-30T01:31:54.211" v="358"/>
          <ac:spMkLst>
            <pc:docMk/>
            <pc:sldMk cId="933679456" sldId="323"/>
            <ac:spMk id="3" creationId="{86CA4A82-59C1-0A3A-297A-1F1AB7DDFE34}"/>
          </ac:spMkLst>
        </pc:spChg>
      </pc:sldChg>
      <pc:sldChg chg="modSp new mod">
        <pc:chgData name="Nijin Jose" userId="67d089d97fb44072" providerId="LiveId" clId="{9C3700DD-643A-4ED0-A65D-0AFB6569112C}" dt="2023-04-09T09:59:02.362" v="1400" actId="20577"/>
        <pc:sldMkLst>
          <pc:docMk/>
          <pc:sldMk cId="2658884345" sldId="324"/>
        </pc:sldMkLst>
        <pc:spChg chg="mod">
          <ac:chgData name="Nijin Jose" userId="67d089d97fb44072" providerId="LiveId" clId="{9C3700DD-643A-4ED0-A65D-0AFB6569112C}" dt="2023-04-09T09:59:02.362" v="1400" actId="20577"/>
          <ac:spMkLst>
            <pc:docMk/>
            <pc:sldMk cId="2658884345" sldId="324"/>
            <ac:spMk id="2" creationId="{B058BF9D-132E-90D8-8831-C7CC2566504B}"/>
          </ac:spMkLst>
        </pc:spChg>
        <pc:spChg chg="mod">
          <ac:chgData name="Nijin Jose" userId="67d089d97fb44072" providerId="LiveId" clId="{9C3700DD-643A-4ED0-A65D-0AFB6569112C}" dt="2023-04-09T09:58:58.805" v="1388" actId="20577"/>
          <ac:spMkLst>
            <pc:docMk/>
            <pc:sldMk cId="2658884345" sldId="324"/>
            <ac:spMk id="3" creationId="{2D4B0FB2-B90B-5AF0-6A86-12830ACD9F05}"/>
          </ac:spMkLst>
        </pc:spChg>
      </pc:sldChg>
      <pc:sldChg chg="modSp new mod">
        <pc:chgData name="Nijin Jose" userId="67d089d97fb44072" providerId="LiveId" clId="{9C3700DD-643A-4ED0-A65D-0AFB6569112C}" dt="2023-04-09T00:12:04.504" v="436" actId="255"/>
        <pc:sldMkLst>
          <pc:docMk/>
          <pc:sldMk cId="660950677" sldId="325"/>
        </pc:sldMkLst>
        <pc:spChg chg="mod">
          <ac:chgData name="Nijin Jose" userId="67d089d97fb44072" providerId="LiveId" clId="{9C3700DD-643A-4ED0-A65D-0AFB6569112C}" dt="2023-04-09T00:12:04.504" v="436" actId="255"/>
          <ac:spMkLst>
            <pc:docMk/>
            <pc:sldMk cId="660950677" sldId="325"/>
            <ac:spMk id="3" creationId="{C6063420-C686-9222-0EAF-D68C78137B6D}"/>
          </ac:spMkLst>
        </pc:spChg>
      </pc:sldChg>
      <pc:sldChg chg="modSp new mod">
        <pc:chgData name="Nijin Jose" userId="67d089d97fb44072" providerId="LiveId" clId="{9C3700DD-643A-4ED0-A65D-0AFB6569112C}" dt="2023-04-09T00:12:56.489" v="439" actId="27636"/>
        <pc:sldMkLst>
          <pc:docMk/>
          <pc:sldMk cId="4264100923" sldId="326"/>
        </pc:sldMkLst>
        <pc:spChg chg="mod">
          <ac:chgData name="Nijin Jose" userId="67d089d97fb44072" providerId="LiveId" clId="{9C3700DD-643A-4ED0-A65D-0AFB6569112C}" dt="2023-04-09T00:12:56.489" v="439" actId="27636"/>
          <ac:spMkLst>
            <pc:docMk/>
            <pc:sldMk cId="4264100923" sldId="326"/>
            <ac:spMk id="3" creationId="{D0251296-1C09-66EE-9116-09D7EFAC8A26}"/>
          </ac:spMkLst>
        </pc:spChg>
      </pc:sldChg>
      <pc:sldChg chg="modSp new mod">
        <pc:chgData name="Nijin Jose" userId="67d089d97fb44072" providerId="LiveId" clId="{9C3700DD-643A-4ED0-A65D-0AFB6569112C}" dt="2023-03-30T01:33:41.610" v="370"/>
        <pc:sldMkLst>
          <pc:docMk/>
          <pc:sldMk cId="2000426386" sldId="327"/>
        </pc:sldMkLst>
        <pc:spChg chg="mod">
          <ac:chgData name="Nijin Jose" userId="67d089d97fb44072" providerId="LiveId" clId="{9C3700DD-643A-4ED0-A65D-0AFB6569112C}" dt="2023-03-30T01:33:41.610" v="370"/>
          <ac:spMkLst>
            <pc:docMk/>
            <pc:sldMk cId="2000426386" sldId="327"/>
            <ac:spMk id="3" creationId="{5F91DCCA-3ABD-9D99-D3C0-DA0E6970436F}"/>
          </ac:spMkLst>
        </pc:spChg>
      </pc:sldChg>
      <pc:sldChg chg="modSp new mod">
        <pc:chgData name="Nijin Jose" userId="67d089d97fb44072" providerId="LiveId" clId="{9C3700DD-643A-4ED0-A65D-0AFB6569112C}" dt="2023-04-09T00:14:30.244" v="444" actId="255"/>
        <pc:sldMkLst>
          <pc:docMk/>
          <pc:sldMk cId="3585526773" sldId="328"/>
        </pc:sldMkLst>
        <pc:spChg chg="mod">
          <ac:chgData name="Nijin Jose" userId="67d089d97fb44072" providerId="LiveId" clId="{9C3700DD-643A-4ED0-A65D-0AFB6569112C}" dt="2023-04-09T00:14:15.145" v="442"/>
          <ac:spMkLst>
            <pc:docMk/>
            <pc:sldMk cId="3585526773" sldId="328"/>
            <ac:spMk id="2" creationId="{0F446FE3-A314-7A3D-AA38-AAFD5D9C93D2}"/>
          </ac:spMkLst>
        </pc:spChg>
        <pc:spChg chg="mod">
          <ac:chgData name="Nijin Jose" userId="67d089d97fb44072" providerId="LiveId" clId="{9C3700DD-643A-4ED0-A65D-0AFB6569112C}" dt="2023-04-09T00:14:30.244" v="444" actId="255"/>
          <ac:spMkLst>
            <pc:docMk/>
            <pc:sldMk cId="3585526773" sldId="328"/>
            <ac:spMk id="3" creationId="{BB5A5602-75EC-FC83-8552-67ECE6775EE8}"/>
          </ac:spMkLst>
        </pc:spChg>
      </pc:sldChg>
      <pc:sldChg chg="addSp modSp new mod modClrScheme chgLayout">
        <pc:chgData name="Nijin Jose" userId="67d089d97fb44072" providerId="LiveId" clId="{9C3700DD-643A-4ED0-A65D-0AFB6569112C}" dt="2023-04-11T02:20:30.991" v="2440" actId="5793"/>
        <pc:sldMkLst>
          <pc:docMk/>
          <pc:sldMk cId="3740437387" sldId="329"/>
        </pc:sldMkLst>
        <pc:spChg chg="mod ord">
          <ac:chgData name="Nijin Jose" userId="67d089d97fb44072" providerId="LiveId" clId="{9C3700DD-643A-4ED0-A65D-0AFB6569112C}" dt="2023-04-09T00:17:33.165" v="470" actId="20577"/>
          <ac:spMkLst>
            <pc:docMk/>
            <pc:sldMk cId="3740437387" sldId="329"/>
            <ac:spMk id="2" creationId="{0399E647-60E6-0A4F-E6B7-6D799BC2E404}"/>
          </ac:spMkLst>
        </pc:spChg>
        <pc:spChg chg="mod ord">
          <ac:chgData name="Nijin Jose" userId="67d089d97fb44072" providerId="LiveId" clId="{9C3700DD-643A-4ED0-A65D-0AFB6569112C}" dt="2023-04-11T02:20:30.991" v="2440" actId="5793"/>
          <ac:spMkLst>
            <pc:docMk/>
            <pc:sldMk cId="3740437387" sldId="329"/>
            <ac:spMk id="3" creationId="{36FF80E4-C0B6-6178-0B7A-840A1ECF6470}"/>
          </ac:spMkLst>
        </pc:spChg>
        <pc:spChg chg="add mod ord">
          <ac:chgData name="Nijin Jose" userId="67d089d97fb44072" providerId="LiveId" clId="{9C3700DD-643A-4ED0-A65D-0AFB6569112C}" dt="2023-04-11T02:20:29.353" v="2402" actId="27636"/>
          <ac:spMkLst>
            <pc:docMk/>
            <pc:sldMk cId="3740437387" sldId="329"/>
            <ac:spMk id="4" creationId="{070C3784-C28B-FCC1-585E-B1CB1A34E78C}"/>
          </ac:spMkLst>
        </pc:spChg>
      </pc:sldChg>
      <pc:sldChg chg="modSp new mod">
        <pc:chgData name="Nijin Jose" userId="67d089d97fb44072" providerId="LiveId" clId="{9C3700DD-643A-4ED0-A65D-0AFB6569112C}" dt="2023-04-09T00:18:45.469" v="476" actId="255"/>
        <pc:sldMkLst>
          <pc:docMk/>
          <pc:sldMk cId="3331045180" sldId="330"/>
        </pc:sldMkLst>
        <pc:spChg chg="mod">
          <ac:chgData name="Nijin Jose" userId="67d089d97fb44072" providerId="LiveId" clId="{9C3700DD-643A-4ED0-A65D-0AFB6569112C}" dt="2023-04-09T00:18:22.619" v="474"/>
          <ac:spMkLst>
            <pc:docMk/>
            <pc:sldMk cId="3331045180" sldId="330"/>
            <ac:spMk id="2" creationId="{5E630160-CFA3-8D1A-2FE4-17DF84446226}"/>
          </ac:spMkLst>
        </pc:spChg>
        <pc:spChg chg="mod">
          <ac:chgData name="Nijin Jose" userId="67d089d97fb44072" providerId="LiveId" clId="{9C3700DD-643A-4ED0-A65D-0AFB6569112C}" dt="2023-04-09T00:18:45.469" v="476" actId="255"/>
          <ac:spMkLst>
            <pc:docMk/>
            <pc:sldMk cId="3331045180" sldId="330"/>
            <ac:spMk id="3" creationId="{C242D42A-BA8D-0263-7D7F-417A7DDD5DC1}"/>
          </ac:spMkLst>
        </pc:spChg>
      </pc:sldChg>
      <pc:sldChg chg="modSp new mod">
        <pc:chgData name="Nijin Jose" userId="67d089d97fb44072" providerId="LiveId" clId="{9C3700DD-643A-4ED0-A65D-0AFB6569112C}" dt="2023-04-09T00:20:59.671" v="505" actId="20577"/>
        <pc:sldMkLst>
          <pc:docMk/>
          <pc:sldMk cId="3085755690" sldId="331"/>
        </pc:sldMkLst>
        <pc:spChg chg="mod">
          <ac:chgData name="Nijin Jose" userId="67d089d97fb44072" providerId="LiveId" clId="{9C3700DD-643A-4ED0-A65D-0AFB6569112C}" dt="2023-04-09T00:19:06.685" v="483" actId="27636"/>
          <ac:spMkLst>
            <pc:docMk/>
            <pc:sldMk cId="3085755690" sldId="331"/>
            <ac:spMk id="2" creationId="{A6B757AE-927F-FCB1-8E83-0DDA71A98FB0}"/>
          </ac:spMkLst>
        </pc:spChg>
        <pc:spChg chg="mod">
          <ac:chgData name="Nijin Jose" userId="67d089d97fb44072" providerId="LiveId" clId="{9C3700DD-643A-4ED0-A65D-0AFB6569112C}" dt="2023-04-09T00:20:59.671" v="505" actId="20577"/>
          <ac:spMkLst>
            <pc:docMk/>
            <pc:sldMk cId="3085755690" sldId="331"/>
            <ac:spMk id="3" creationId="{A57E4D15-0780-60A4-E8AC-FAD274DDF60B}"/>
          </ac:spMkLst>
        </pc:spChg>
      </pc:sldChg>
      <pc:sldChg chg="modSp new mod">
        <pc:chgData name="Nijin Jose" userId="67d089d97fb44072" providerId="LiveId" clId="{9C3700DD-643A-4ED0-A65D-0AFB6569112C}" dt="2023-04-11T02:23:21.311" v="2453" actId="313"/>
        <pc:sldMkLst>
          <pc:docMk/>
          <pc:sldMk cId="3434807787" sldId="332"/>
        </pc:sldMkLst>
        <pc:spChg chg="mod">
          <ac:chgData name="Nijin Jose" userId="67d089d97fb44072" providerId="LiveId" clId="{9C3700DD-643A-4ED0-A65D-0AFB6569112C}" dt="2023-04-09T00:21:25.461" v="509" actId="255"/>
          <ac:spMkLst>
            <pc:docMk/>
            <pc:sldMk cId="3434807787" sldId="332"/>
            <ac:spMk id="2" creationId="{7FE55C55-FD5A-1541-1FCC-E48B45BC89C7}"/>
          </ac:spMkLst>
        </pc:spChg>
        <pc:spChg chg="mod">
          <ac:chgData name="Nijin Jose" userId="67d089d97fb44072" providerId="LiveId" clId="{9C3700DD-643A-4ED0-A65D-0AFB6569112C}" dt="2023-04-11T02:23:21.311" v="2453" actId="313"/>
          <ac:spMkLst>
            <pc:docMk/>
            <pc:sldMk cId="3434807787" sldId="332"/>
            <ac:spMk id="3" creationId="{7E1BD191-7BD3-FCF6-FBDC-A16C166FB5B6}"/>
          </ac:spMkLst>
        </pc:spChg>
      </pc:sldChg>
      <pc:sldChg chg="modSp new mod">
        <pc:chgData name="Nijin Jose" userId="67d089d97fb44072" providerId="LiveId" clId="{9C3700DD-643A-4ED0-A65D-0AFB6569112C}" dt="2023-04-11T02:23:29.047" v="2454" actId="20577"/>
        <pc:sldMkLst>
          <pc:docMk/>
          <pc:sldMk cId="3635168328" sldId="333"/>
        </pc:sldMkLst>
        <pc:spChg chg="mod">
          <ac:chgData name="Nijin Jose" userId="67d089d97fb44072" providerId="LiveId" clId="{9C3700DD-643A-4ED0-A65D-0AFB6569112C}" dt="2023-04-11T02:23:29.047" v="2454" actId="20577"/>
          <ac:spMkLst>
            <pc:docMk/>
            <pc:sldMk cId="3635168328" sldId="333"/>
            <ac:spMk id="2" creationId="{F61F9FEB-DD21-4296-8B54-D07518B97E44}"/>
          </ac:spMkLst>
        </pc:spChg>
        <pc:spChg chg="mod">
          <ac:chgData name="Nijin Jose" userId="67d089d97fb44072" providerId="LiveId" clId="{9C3700DD-643A-4ED0-A65D-0AFB6569112C}" dt="2023-04-09T00:22:45.878" v="518" actId="12"/>
          <ac:spMkLst>
            <pc:docMk/>
            <pc:sldMk cId="3635168328" sldId="333"/>
            <ac:spMk id="3" creationId="{E49688C0-0E0E-229F-7A1F-217FA5C52271}"/>
          </ac:spMkLst>
        </pc:spChg>
      </pc:sldChg>
      <pc:sldChg chg="addSp modSp new mod modClrScheme chgLayout">
        <pc:chgData name="Nijin Jose" userId="67d089d97fb44072" providerId="LiveId" clId="{9C3700DD-643A-4ED0-A65D-0AFB6569112C}" dt="2023-04-09T00:24:36.303" v="534" actId="255"/>
        <pc:sldMkLst>
          <pc:docMk/>
          <pc:sldMk cId="888704385" sldId="334"/>
        </pc:sldMkLst>
        <pc:spChg chg="mod ord">
          <ac:chgData name="Nijin Jose" userId="67d089d97fb44072" providerId="LiveId" clId="{9C3700DD-643A-4ED0-A65D-0AFB6569112C}" dt="2023-04-09T00:24:19.328" v="526" actId="700"/>
          <ac:spMkLst>
            <pc:docMk/>
            <pc:sldMk cId="888704385" sldId="334"/>
            <ac:spMk id="2" creationId="{5A36D28E-8923-623C-136D-C00C7C008F20}"/>
          </ac:spMkLst>
        </pc:spChg>
        <pc:spChg chg="mod ord">
          <ac:chgData name="Nijin Jose" userId="67d089d97fb44072" providerId="LiveId" clId="{9C3700DD-643A-4ED0-A65D-0AFB6569112C}" dt="2023-04-09T00:24:24.646" v="531" actId="27636"/>
          <ac:spMkLst>
            <pc:docMk/>
            <pc:sldMk cId="888704385" sldId="334"/>
            <ac:spMk id="3" creationId="{841A6748-6B7D-9D1E-5DF6-17695E1F3FDA}"/>
          </ac:spMkLst>
        </pc:spChg>
        <pc:spChg chg="add mod ord">
          <ac:chgData name="Nijin Jose" userId="67d089d97fb44072" providerId="LiveId" clId="{9C3700DD-643A-4ED0-A65D-0AFB6569112C}" dt="2023-04-09T00:24:36.303" v="534" actId="255"/>
          <ac:spMkLst>
            <pc:docMk/>
            <pc:sldMk cId="888704385" sldId="334"/>
            <ac:spMk id="4" creationId="{64EB183C-2C3B-0E42-8543-E234B6A1EA4B}"/>
          </ac:spMkLst>
        </pc:spChg>
      </pc:sldChg>
      <pc:sldChg chg="modSp new mod">
        <pc:chgData name="Nijin Jose" userId="67d089d97fb44072" providerId="LiveId" clId="{9C3700DD-643A-4ED0-A65D-0AFB6569112C}" dt="2023-03-30T01:36:17.089" v="397"/>
        <pc:sldMkLst>
          <pc:docMk/>
          <pc:sldMk cId="3864974694" sldId="335"/>
        </pc:sldMkLst>
        <pc:spChg chg="mod">
          <ac:chgData name="Nijin Jose" userId="67d089d97fb44072" providerId="LiveId" clId="{9C3700DD-643A-4ED0-A65D-0AFB6569112C}" dt="2023-03-30T01:36:17.089" v="397"/>
          <ac:spMkLst>
            <pc:docMk/>
            <pc:sldMk cId="3864974694" sldId="335"/>
            <ac:spMk id="3" creationId="{9D5178AD-E6F3-2A6A-D5E9-88879C933605}"/>
          </ac:spMkLst>
        </pc:spChg>
      </pc:sldChg>
      <pc:sldChg chg="modSp new mod">
        <pc:chgData name="Nijin Jose" userId="67d089d97fb44072" providerId="LiveId" clId="{9C3700DD-643A-4ED0-A65D-0AFB6569112C}" dt="2023-04-09T00:28:02.061" v="541" actId="255"/>
        <pc:sldMkLst>
          <pc:docMk/>
          <pc:sldMk cId="1406305085" sldId="336"/>
        </pc:sldMkLst>
        <pc:spChg chg="mod">
          <ac:chgData name="Nijin Jose" userId="67d089d97fb44072" providerId="LiveId" clId="{9C3700DD-643A-4ED0-A65D-0AFB6569112C}" dt="2023-04-09T00:27:47.320" v="537" actId="255"/>
          <ac:spMkLst>
            <pc:docMk/>
            <pc:sldMk cId="1406305085" sldId="336"/>
            <ac:spMk id="2" creationId="{9547CA79-7D90-ED7D-97B1-743A45F7163A}"/>
          </ac:spMkLst>
        </pc:spChg>
        <pc:spChg chg="mod">
          <ac:chgData name="Nijin Jose" userId="67d089d97fb44072" providerId="LiveId" clId="{9C3700DD-643A-4ED0-A65D-0AFB6569112C}" dt="2023-04-09T00:28:02.061" v="541" actId="255"/>
          <ac:spMkLst>
            <pc:docMk/>
            <pc:sldMk cId="1406305085" sldId="336"/>
            <ac:spMk id="3" creationId="{728AA1B9-7F86-AB0E-E3C2-E687D798B1C3}"/>
          </ac:spMkLst>
        </pc:spChg>
      </pc:sldChg>
      <pc:sldChg chg="modSp new mod">
        <pc:chgData name="Nijin Jose" userId="67d089d97fb44072" providerId="LiveId" clId="{9C3700DD-643A-4ED0-A65D-0AFB6569112C}" dt="2023-04-09T00:28:57.157" v="546" actId="255"/>
        <pc:sldMkLst>
          <pc:docMk/>
          <pc:sldMk cId="1716424106" sldId="337"/>
        </pc:sldMkLst>
        <pc:spChg chg="mod">
          <ac:chgData name="Nijin Jose" userId="67d089d97fb44072" providerId="LiveId" clId="{9C3700DD-643A-4ED0-A65D-0AFB6569112C}" dt="2023-04-09T00:28:23.617" v="544"/>
          <ac:spMkLst>
            <pc:docMk/>
            <pc:sldMk cId="1716424106" sldId="337"/>
            <ac:spMk id="2" creationId="{6A926FDF-9937-D07B-4467-527B60717AB3}"/>
          </ac:spMkLst>
        </pc:spChg>
        <pc:spChg chg="mod">
          <ac:chgData name="Nijin Jose" userId="67d089d97fb44072" providerId="LiveId" clId="{9C3700DD-643A-4ED0-A65D-0AFB6569112C}" dt="2023-04-09T00:28:57.157" v="546" actId="255"/>
          <ac:spMkLst>
            <pc:docMk/>
            <pc:sldMk cId="1716424106" sldId="337"/>
            <ac:spMk id="3" creationId="{79C83CAD-AB1A-1377-2B16-1F3B83E4D479}"/>
          </ac:spMkLst>
        </pc:spChg>
      </pc:sldChg>
      <pc:sldChg chg="modSp new mod">
        <pc:chgData name="Nijin Jose" userId="67d089d97fb44072" providerId="LiveId" clId="{9C3700DD-643A-4ED0-A65D-0AFB6569112C}" dt="2023-04-09T00:31:24.451" v="644" actId="255"/>
        <pc:sldMkLst>
          <pc:docMk/>
          <pc:sldMk cId="536737779" sldId="338"/>
        </pc:sldMkLst>
        <pc:spChg chg="mod">
          <ac:chgData name="Nijin Jose" userId="67d089d97fb44072" providerId="LiveId" clId="{9C3700DD-643A-4ED0-A65D-0AFB6569112C}" dt="2023-03-30T01:37:41.324" v="411" actId="27636"/>
          <ac:spMkLst>
            <pc:docMk/>
            <pc:sldMk cId="536737779" sldId="338"/>
            <ac:spMk id="2" creationId="{C6EEE887-1054-7A9B-C408-2E3BD212F345}"/>
          </ac:spMkLst>
        </pc:spChg>
        <pc:spChg chg="mod">
          <ac:chgData name="Nijin Jose" userId="67d089d97fb44072" providerId="LiveId" clId="{9C3700DD-643A-4ED0-A65D-0AFB6569112C}" dt="2023-04-09T00:31:24.451" v="644" actId="255"/>
          <ac:spMkLst>
            <pc:docMk/>
            <pc:sldMk cId="536737779" sldId="338"/>
            <ac:spMk id="3" creationId="{C7168D98-A645-7F52-3E29-3182C4CD3FE2}"/>
          </ac:spMkLst>
        </pc:spChg>
        <pc:spChg chg="mod">
          <ac:chgData name="Nijin Jose" userId="67d089d97fb44072" providerId="LiveId" clId="{9C3700DD-643A-4ED0-A65D-0AFB6569112C}" dt="2023-04-09T00:31:13.236" v="643" actId="20577"/>
          <ac:spMkLst>
            <pc:docMk/>
            <pc:sldMk cId="536737779" sldId="338"/>
            <ac:spMk id="4" creationId="{88691642-28FB-AC8A-518A-247C57CE2091}"/>
          </ac:spMkLst>
        </pc:spChg>
      </pc:sldChg>
      <pc:sldChg chg="modSp new mod">
        <pc:chgData name="Nijin Jose" userId="67d089d97fb44072" providerId="LiveId" clId="{9C3700DD-643A-4ED0-A65D-0AFB6569112C}" dt="2023-04-09T00:32:27.352" v="650" actId="27636"/>
        <pc:sldMkLst>
          <pc:docMk/>
          <pc:sldMk cId="904658437" sldId="339"/>
        </pc:sldMkLst>
        <pc:spChg chg="mod">
          <ac:chgData name="Nijin Jose" userId="67d089d97fb44072" providerId="LiveId" clId="{9C3700DD-643A-4ED0-A65D-0AFB6569112C}" dt="2023-04-09T00:32:27.352" v="650" actId="27636"/>
          <ac:spMkLst>
            <pc:docMk/>
            <pc:sldMk cId="904658437" sldId="339"/>
            <ac:spMk id="3" creationId="{996B4841-FF5B-427F-D7AC-C8AE200A3E46}"/>
          </ac:spMkLst>
        </pc:spChg>
      </pc:sldChg>
      <pc:sldChg chg="modSp new mod">
        <pc:chgData name="Nijin Jose" userId="67d089d97fb44072" providerId="LiveId" clId="{9C3700DD-643A-4ED0-A65D-0AFB6569112C}" dt="2023-04-09T00:33:53.227" v="660" actId="27636"/>
        <pc:sldMkLst>
          <pc:docMk/>
          <pc:sldMk cId="3551726985" sldId="340"/>
        </pc:sldMkLst>
        <pc:spChg chg="mod">
          <ac:chgData name="Nijin Jose" userId="67d089d97fb44072" providerId="LiveId" clId="{9C3700DD-643A-4ED0-A65D-0AFB6569112C}" dt="2023-04-09T00:33:53.227" v="660" actId="27636"/>
          <ac:spMkLst>
            <pc:docMk/>
            <pc:sldMk cId="3551726985" sldId="340"/>
            <ac:spMk id="3" creationId="{623BC125-308E-A422-30C4-799D2523A75F}"/>
          </ac:spMkLst>
        </pc:spChg>
      </pc:sldChg>
      <pc:sldChg chg="modSp new mod">
        <pc:chgData name="Nijin Jose" userId="67d089d97fb44072" providerId="LiveId" clId="{9C3700DD-643A-4ED0-A65D-0AFB6569112C}" dt="2023-04-09T00:45:24.966" v="672" actId="27636"/>
        <pc:sldMkLst>
          <pc:docMk/>
          <pc:sldMk cId="2688030433" sldId="341"/>
        </pc:sldMkLst>
        <pc:spChg chg="mod">
          <ac:chgData name="Nijin Jose" userId="67d089d97fb44072" providerId="LiveId" clId="{9C3700DD-643A-4ED0-A65D-0AFB6569112C}" dt="2023-04-09T00:45:24.966" v="672" actId="27636"/>
          <ac:spMkLst>
            <pc:docMk/>
            <pc:sldMk cId="2688030433" sldId="341"/>
            <ac:spMk id="3" creationId="{1183539D-666F-85B1-C712-952D712A5531}"/>
          </ac:spMkLst>
        </pc:spChg>
      </pc:sldChg>
      <pc:sldChg chg="modSp new mod">
        <pc:chgData name="Nijin Jose" userId="67d089d97fb44072" providerId="LiveId" clId="{9C3700DD-643A-4ED0-A65D-0AFB6569112C}" dt="2023-04-11T02:32:45.480" v="2455" actId="20577"/>
        <pc:sldMkLst>
          <pc:docMk/>
          <pc:sldMk cId="1122528554" sldId="342"/>
        </pc:sldMkLst>
        <pc:spChg chg="mod">
          <ac:chgData name="Nijin Jose" userId="67d089d97fb44072" providerId="LiveId" clId="{9C3700DD-643A-4ED0-A65D-0AFB6569112C}" dt="2023-04-11T02:32:45.480" v="2455" actId="20577"/>
          <ac:spMkLst>
            <pc:docMk/>
            <pc:sldMk cId="1122528554" sldId="342"/>
            <ac:spMk id="3" creationId="{AA3F3A6D-B263-13DD-BB7C-5A30A15729AD}"/>
          </ac:spMkLst>
        </pc:spChg>
      </pc:sldChg>
      <pc:sldChg chg="modSp new mod">
        <pc:chgData name="Nijin Jose" userId="67d089d97fb44072" providerId="LiveId" clId="{9C3700DD-643A-4ED0-A65D-0AFB6569112C}" dt="2023-04-11T02:33:35.195" v="2457" actId="20577"/>
        <pc:sldMkLst>
          <pc:docMk/>
          <pc:sldMk cId="2277263207" sldId="343"/>
        </pc:sldMkLst>
        <pc:spChg chg="mod">
          <ac:chgData name="Nijin Jose" userId="67d089d97fb44072" providerId="LiveId" clId="{9C3700DD-643A-4ED0-A65D-0AFB6569112C}" dt="2023-04-11T02:33:35.195" v="2457" actId="20577"/>
          <ac:spMkLst>
            <pc:docMk/>
            <pc:sldMk cId="2277263207" sldId="343"/>
            <ac:spMk id="3" creationId="{B5CD848B-EF8A-EFA6-7344-0C0BE8E8DC06}"/>
          </ac:spMkLst>
        </pc:spChg>
        <pc:spChg chg="mod">
          <ac:chgData name="Nijin Jose" userId="67d089d97fb44072" providerId="LiveId" clId="{9C3700DD-643A-4ED0-A65D-0AFB6569112C}" dt="2023-04-09T00:47:39.642" v="688" actId="21"/>
          <ac:spMkLst>
            <pc:docMk/>
            <pc:sldMk cId="2277263207" sldId="343"/>
            <ac:spMk id="4" creationId="{1057041E-BE7A-8E03-C9F1-A4F56608CD6A}"/>
          </ac:spMkLst>
        </pc:spChg>
      </pc:sldChg>
      <pc:sldChg chg="modSp mod">
        <pc:chgData name="Nijin Jose" userId="67d089d97fb44072" providerId="LiveId" clId="{9C3700DD-643A-4ED0-A65D-0AFB6569112C}" dt="2023-04-09T00:34:33.318" v="669" actId="20577"/>
        <pc:sldMkLst>
          <pc:docMk/>
          <pc:sldMk cId="4055969798" sldId="359"/>
        </pc:sldMkLst>
        <pc:spChg chg="mod">
          <ac:chgData name="Nijin Jose" userId="67d089d97fb44072" providerId="LiveId" clId="{9C3700DD-643A-4ED0-A65D-0AFB6569112C}" dt="2023-04-09T00:34:29.272" v="666" actId="27636"/>
          <ac:spMkLst>
            <pc:docMk/>
            <pc:sldMk cId="4055969798" sldId="359"/>
            <ac:spMk id="2" creationId="{41BB98CE-A95F-621F-F648-15E1924EA9DA}"/>
          </ac:spMkLst>
        </pc:spChg>
        <pc:spChg chg="mod">
          <ac:chgData name="Nijin Jose" userId="67d089d97fb44072" providerId="LiveId" clId="{9C3700DD-643A-4ED0-A65D-0AFB6569112C}" dt="2023-04-09T00:34:33.318" v="669" actId="20577"/>
          <ac:spMkLst>
            <pc:docMk/>
            <pc:sldMk cId="4055969798" sldId="359"/>
            <ac:spMk id="3" creationId="{0D0AA42D-9CE1-FA81-0D51-2D65B7E317C0}"/>
          </ac:spMkLst>
        </pc:spChg>
      </pc:sldChg>
      <pc:sldChg chg="modSp mod">
        <pc:chgData name="Nijin Jose" userId="67d089d97fb44072" providerId="LiveId" clId="{9C3700DD-643A-4ED0-A65D-0AFB6569112C}" dt="2023-04-09T00:35:05.315" v="670" actId="255"/>
        <pc:sldMkLst>
          <pc:docMk/>
          <pc:sldMk cId="978478007" sldId="360"/>
        </pc:sldMkLst>
        <pc:spChg chg="mod">
          <ac:chgData name="Nijin Jose" userId="67d089d97fb44072" providerId="LiveId" clId="{9C3700DD-643A-4ED0-A65D-0AFB6569112C}" dt="2023-04-09T00:35:05.315" v="670" actId="255"/>
          <ac:spMkLst>
            <pc:docMk/>
            <pc:sldMk cId="978478007" sldId="360"/>
            <ac:spMk id="3" creationId="{538885A6-53E6-A89A-0BC1-567F15137B0B}"/>
          </ac:spMkLst>
        </pc:spChg>
      </pc:sldChg>
      <pc:sldChg chg="modSp mod">
        <pc:chgData name="Nijin Jose" userId="67d089d97fb44072" providerId="LiveId" clId="{9C3700DD-643A-4ED0-A65D-0AFB6569112C}" dt="2023-04-09T00:46:11.003" v="683" actId="20577"/>
        <pc:sldMkLst>
          <pc:docMk/>
          <pc:sldMk cId="2883871902" sldId="361"/>
        </pc:sldMkLst>
        <pc:spChg chg="mod">
          <ac:chgData name="Nijin Jose" userId="67d089d97fb44072" providerId="LiveId" clId="{9C3700DD-643A-4ED0-A65D-0AFB6569112C}" dt="2023-04-09T00:45:57.402" v="681" actId="255"/>
          <ac:spMkLst>
            <pc:docMk/>
            <pc:sldMk cId="2883871902" sldId="361"/>
            <ac:spMk id="2" creationId="{443CE913-8BCA-6353-FAA9-1F3C9CAB2229}"/>
          </ac:spMkLst>
        </pc:spChg>
        <pc:spChg chg="mod">
          <ac:chgData name="Nijin Jose" userId="67d089d97fb44072" providerId="LiveId" clId="{9C3700DD-643A-4ED0-A65D-0AFB6569112C}" dt="2023-04-09T00:46:11.003" v="683" actId="20577"/>
          <ac:spMkLst>
            <pc:docMk/>
            <pc:sldMk cId="2883871902" sldId="361"/>
            <ac:spMk id="3" creationId="{A62C1F4C-540D-9A36-0191-0756CD0E8CC9}"/>
          </ac:spMkLst>
        </pc:spChg>
      </pc:sldChg>
      <pc:sldChg chg="modSp new mod">
        <pc:chgData name="Nijin Jose" userId="67d089d97fb44072" providerId="LiveId" clId="{9C3700DD-643A-4ED0-A65D-0AFB6569112C}" dt="2023-04-09T00:19:54.807" v="487"/>
        <pc:sldMkLst>
          <pc:docMk/>
          <pc:sldMk cId="2020458129" sldId="374"/>
        </pc:sldMkLst>
        <pc:spChg chg="mod">
          <ac:chgData name="Nijin Jose" userId="67d089d97fb44072" providerId="LiveId" clId="{9C3700DD-643A-4ED0-A65D-0AFB6569112C}" dt="2023-04-09T00:19:54.807" v="487"/>
          <ac:spMkLst>
            <pc:docMk/>
            <pc:sldMk cId="2020458129" sldId="374"/>
            <ac:spMk id="3" creationId="{A311DDEC-3B16-73FA-0AA9-F05FA8CF4987}"/>
          </ac:spMkLst>
        </pc:spChg>
      </pc:sldChg>
      <pc:sldChg chg="modSp new mod">
        <pc:chgData name="Nijin Jose" userId="67d089d97fb44072" providerId="LiveId" clId="{9C3700DD-643A-4ED0-A65D-0AFB6569112C}" dt="2023-04-09T00:30:52.439" v="635" actId="5793"/>
        <pc:sldMkLst>
          <pc:docMk/>
          <pc:sldMk cId="2460861215" sldId="375"/>
        </pc:sldMkLst>
        <pc:spChg chg="mod">
          <ac:chgData name="Nijin Jose" userId="67d089d97fb44072" providerId="LiveId" clId="{9C3700DD-643A-4ED0-A65D-0AFB6569112C}" dt="2023-04-09T00:30:48.515" v="633" actId="27636"/>
          <ac:spMkLst>
            <pc:docMk/>
            <pc:sldMk cId="2460861215" sldId="375"/>
            <ac:spMk id="3" creationId="{F99A60A6-663C-E03D-7CE1-1AFED7F3E0D4}"/>
          </ac:spMkLst>
        </pc:spChg>
        <pc:spChg chg="mod">
          <ac:chgData name="Nijin Jose" userId="67d089d97fb44072" providerId="LiveId" clId="{9C3700DD-643A-4ED0-A65D-0AFB6569112C}" dt="2023-04-09T00:30:52.439" v="635" actId="5793"/>
          <ac:spMkLst>
            <pc:docMk/>
            <pc:sldMk cId="2460861215" sldId="375"/>
            <ac:spMk id="4" creationId="{D414B1C2-1E0D-7C70-94D6-B3AFB8EFFE52}"/>
          </ac:spMkLst>
        </pc:spChg>
      </pc:sldChg>
      <pc:sldChg chg="modSp new mod">
        <pc:chgData name="Nijin Jose" userId="67d089d97fb44072" providerId="LiveId" clId="{9C3700DD-643A-4ED0-A65D-0AFB6569112C}" dt="2023-04-09T00:32:34.050" v="653"/>
        <pc:sldMkLst>
          <pc:docMk/>
          <pc:sldMk cId="2519060424" sldId="376"/>
        </pc:sldMkLst>
        <pc:spChg chg="mod">
          <ac:chgData name="Nijin Jose" userId="67d089d97fb44072" providerId="LiveId" clId="{9C3700DD-643A-4ED0-A65D-0AFB6569112C}" dt="2023-04-09T00:32:34.050" v="653"/>
          <ac:spMkLst>
            <pc:docMk/>
            <pc:sldMk cId="2519060424" sldId="376"/>
            <ac:spMk id="3" creationId="{ED83B5DC-2039-3503-6C9F-30B53C97F8FA}"/>
          </ac:spMkLst>
        </pc:spChg>
      </pc:sldChg>
      <pc:sldChg chg="modSp new mod">
        <pc:chgData name="Nijin Jose" userId="67d089d97fb44072" providerId="LiveId" clId="{9C3700DD-643A-4ED0-A65D-0AFB6569112C}" dt="2023-04-09T00:33:10.809" v="658"/>
        <pc:sldMkLst>
          <pc:docMk/>
          <pc:sldMk cId="936244457" sldId="377"/>
        </pc:sldMkLst>
        <pc:spChg chg="mod">
          <ac:chgData name="Nijin Jose" userId="67d089d97fb44072" providerId="LiveId" clId="{9C3700DD-643A-4ED0-A65D-0AFB6569112C}" dt="2023-04-09T00:33:10.809" v="658"/>
          <ac:spMkLst>
            <pc:docMk/>
            <pc:sldMk cId="936244457" sldId="377"/>
            <ac:spMk id="3" creationId="{AE8A99A1-5E5B-A1B0-EAAA-D36BC42FC0AF}"/>
          </ac:spMkLst>
        </pc:spChg>
      </pc:sldChg>
      <pc:sldChg chg="modSp new mod">
        <pc:chgData name="Nijin Jose" userId="67d089d97fb44072" providerId="LiveId" clId="{9C3700DD-643A-4ED0-A65D-0AFB6569112C}" dt="2023-04-09T00:45:41.075" v="677"/>
        <pc:sldMkLst>
          <pc:docMk/>
          <pc:sldMk cId="591850504" sldId="378"/>
        </pc:sldMkLst>
        <pc:spChg chg="mod">
          <ac:chgData name="Nijin Jose" userId="67d089d97fb44072" providerId="LiveId" clId="{9C3700DD-643A-4ED0-A65D-0AFB6569112C}" dt="2023-04-09T00:45:41.075" v="677"/>
          <ac:spMkLst>
            <pc:docMk/>
            <pc:sldMk cId="591850504" sldId="378"/>
            <ac:spMk id="3" creationId="{6B08E731-9CF7-1855-906A-FC7CB5F2B23F}"/>
          </ac:spMkLst>
        </pc:spChg>
      </pc:sldChg>
      <pc:sldChg chg="modSp new mod">
        <pc:chgData name="Nijin Jose" userId="67d089d97fb44072" providerId="LiveId" clId="{9C3700DD-643A-4ED0-A65D-0AFB6569112C}" dt="2023-04-11T02:33:45.447" v="2458" actId="313"/>
        <pc:sldMkLst>
          <pc:docMk/>
          <pc:sldMk cId="4241131164" sldId="379"/>
        </pc:sldMkLst>
        <pc:spChg chg="mod">
          <ac:chgData name="Nijin Jose" userId="67d089d97fb44072" providerId="LiveId" clId="{9C3700DD-643A-4ED0-A65D-0AFB6569112C}" dt="2023-04-11T02:33:45.447" v="2458" actId="313"/>
          <ac:spMkLst>
            <pc:docMk/>
            <pc:sldMk cId="4241131164" sldId="379"/>
            <ac:spMk id="3" creationId="{86E639D6-2D91-EA9E-E66D-EFAAA13655C2}"/>
          </ac:spMkLst>
        </pc:spChg>
      </pc:sldChg>
      <pc:sldChg chg="modSp new mod">
        <pc:chgData name="Nijin Jose" userId="67d089d97fb44072" providerId="LiveId" clId="{9C3700DD-643A-4ED0-A65D-0AFB6569112C}" dt="2023-04-09T09:58:43.699" v="1280" actId="20577"/>
        <pc:sldMkLst>
          <pc:docMk/>
          <pc:sldMk cId="4056685163" sldId="380"/>
        </pc:sldMkLst>
        <pc:spChg chg="mod">
          <ac:chgData name="Nijin Jose" userId="67d089d97fb44072" providerId="LiveId" clId="{9C3700DD-643A-4ED0-A65D-0AFB6569112C}" dt="2023-04-09T09:58:43.699" v="1280" actId="20577"/>
          <ac:spMkLst>
            <pc:docMk/>
            <pc:sldMk cId="4056685163" sldId="380"/>
            <ac:spMk id="2" creationId="{B0A037FE-A8B8-BF21-B1DB-67A9AF89211F}"/>
          </ac:spMkLst>
        </pc:spChg>
        <pc:spChg chg="mod">
          <ac:chgData name="Nijin Jose" userId="67d089d97fb44072" providerId="LiveId" clId="{9C3700DD-643A-4ED0-A65D-0AFB6569112C}" dt="2023-04-09T09:55:33.284" v="1249" actId="20577"/>
          <ac:spMkLst>
            <pc:docMk/>
            <pc:sldMk cId="4056685163" sldId="380"/>
            <ac:spMk id="3" creationId="{3BE65298-4AED-915F-DAF9-848C091AFD97}"/>
          </ac:spMkLst>
        </pc:spChg>
      </pc:sldChg>
      <pc:sldChg chg="addSp delSp modSp new mod modClrScheme chgLayout">
        <pc:chgData name="Nijin Jose" userId="67d089d97fb44072" providerId="LiveId" clId="{9C3700DD-643A-4ED0-A65D-0AFB6569112C}" dt="2023-04-09T12:30:56.259" v="1640" actId="27636"/>
        <pc:sldMkLst>
          <pc:docMk/>
          <pc:sldMk cId="803109330" sldId="381"/>
        </pc:sldMkLst>
        <pc:spChg chg="del mod ord">
          <ac:chgData name="Nijin Jose" userId="67d089d97fb44072" providerId="LiveId" clId="{9C3700DD-643A-4ED0-A65D-0AFB6569112C}" dt="2023-04-09T12:12:34.810" v="1402" actId="700"/>
          <ac:spMkLst>
            <pc:docMk/>
            <pc:sldMk cId="803109330" sldId="381"/>
            <ac:spMk id="2" creationId="{C93D3DD4-49DB-E481-6652-A2B340DF2BC8}"/>
          </ac:spMkLst>
        </pc:spChg>
        <pc:spChg chg="del mod ord">
          <ac:chgData name="Nijin Jose" userId="67d089d97fb44072" providerId="LiveId" clId="{9C3700DD-643A-4ED0-A65D-0AFB6569112C}" dt="2023-04-09T12:12:34.810" v="1402" actId="700"/>
          <ac:spMkLst>
            <pc:docMk/>
            <pc:sldMk cId="803109330" sldId="381"/>
            <ac:spMk id="3" creationId="{BA814B9A-1FB1-FBA4-5584-27244D6E5E57}"/>
          </ac:spMkLst>
        </pc:spChg>
        <pc:spChg chg="del">
          <ac:chgData name="Nijin Jose" userId="67d089d97fb44072" providerId="LiveId" clId="{9C3700DD-643A-4ED0-A65D-0AFB6569112C}" dt="2023-04-09T12:12:34.810" v="1402" actId="700"/>
          <ac:spMkLst>
            <pc:docMk/>
            <pc:sldMk cId="803109330" sldId="381"/>
            <ac:spMk id="4" creationId="{7A589F7B-FA5D-A962-E71C-2E9DA2008F9E}"/>
          </ac:spMkLst>
        </pc:spChg>
        <pc:spChg chg="add mod ord">
          <ac:chgData name="Nijin Jose" userId="67d089d97fb44072" providerId="LiveId" clId="{9C3700DD-643A-4ED0-A65D-0AFB6569112C}" dt="2023-04-09T12:13:21.983" v="1419" actId="20577"/>
          <ac:spMkLst>
            <pc:docMk/>
            <pc:sldMk cId="803109330" sldId="381"/>
            <ac:spMk id="5" creationId="{7CC55161-A1F1-9850-00D5-84325E2B75E7}"/>
          </ac:spMkLst>
        </pc:spChg>
        <pc:spChg chg="add mod ord">
          <ac:chgData name="Nijin Jose" userId="67d089d97fb44072" providerId="LiveId" clId="{9C3700DD-643A-4ED0-A65D-0AFB6569112C}" dt="2023-04-09T12:30:56.259" v="1640" actId="27636"/>
          <ac:spMkLst>
            <pc:docMk/>
            <pc:sldMk cId="803109330" sldId="381"/>
            <ac:spMk id="6" creationId="{39D25618-EC6E-8B54-1EE9-139E2E800227}"/>
          </ac:spMkLst>
        </pc:spChg>
      </pc:sldChg>
      <pc:sldChg chg="new del">
        <pc:chgData name="Nijin Jose" userId="67d089d97fb44072" providerId="LiveId" clId="{9C3700DD-643A-4ED0-A65D-0AFB6569112C}" dt="2023-04-09T09:58:25.514" v="1250" actId="47"/>
        <pc:sldMkLst>
          <pc:docMk/>
          <pc:sldMk cId="2138046522" sldId="381"/>
        </pc:sldMkLst>
      </pc:sldChg>
      <pc:sldChg chg="modSp new del mod">
        <pc:chgData name="Nijin Jose" userId="67d089d97fb44072" providerId="LiveId" clId="{9C3700DD-643A-4ED0-A65D-0AFB6569112C}" dt="2023-04-09T12:16:49.152" v="1433" actId="47"/>
        <pc:sldMkLst>
          <pc:docMk/>
          <pc:sldMk cId="660012495" sldId="382"/>
        </pc:sldMkLst>
        <pc:spChg chg="mod">
          <ac:chgData name="Nijin Jose" userId="67d089d97fb44072" providerId="LiveId" clId="{9C3700DD-643A-4ED0-A65D-0AFB6569112C}" dt="2023-04-09T12:16:23.167" v="1427" actId="20577"/>
          <ac:spMkLst>
            <pc:docMk/>
            <pc:sldMk cId="660012495" sldId="382"/>
            <ac:spMk id="3" creationId="{3A739F65-B65F-6A53-177B-78E00237BE96}"/>
          </ac:spMkLst>
        </pc:spChg>
      </pc:sldChg>
      <pc:sldChg chg="modSp new mod">
        <pc:chgData name="Nijin Jose" userId="67d089d97fb44072" providerId="LiveId" clId="{9C3700DD-643A-4ED0-A65D-0AFB6569112C}" dt="2023-04-11T02:36:05.652" v="2527" actId="5793"/>
        <pc:sldMkLst>
          <pc:docMk/>
          <pc:sldMk cId="2837274332" sldId="382"/>
        </pc:sldMkLst>
        <pc:spChg chg="mod">
          <ac:chgData name="Nijin Jose" userId="67d089d97fb44072" providerId="LiveId" clId="{9C3700DD-643A-4ED0-A65D-0AFB6569112C}" dt="2023-04-09T12:17:32.541" v="1439"/>
          <ac:spMkLst>
            <pc:docMk/>
            <pc:sldMk cId="2837274332" sldId="382"/>
            <ac:spMk id="2" creationId="{9FBEA359-9690-22FA-ECEB-4EC4D6B426FD}"/>
          </ac:spMkLst>
        </pc:spChg>
        <pc:spChg chg="mod">
          <ac:chgData name="Nijin Jose" userId="67d089d97fb44072" providerId="LiveId" clId="{9C3700DD-643A-4ED0-A65D-0AFB6569112C}" dt="2023-04-11T02:36:05.652" v="2527" actId="5793"/>
          <ac:spMkLst>
            <pc:docMk/>
            <pc:sldMk cId="2837274332" sldId="382"/>
            <ac:spMk id="3" creationId="{8020D5A4-751B-AB71-5E13-CF5B8F14757F}"/>
          </ac:spMkLst>
        </pc:spChg>
      </pc:sldChg>
      <pc:sldChg chg="modSp new del mod">
        <pc:chgData name="Nijin Jose" userId="67d089d97fb44072" providerId="LiveId" clId="{9C3700DD-643A-4ED0-A65D-0AFB6569112C}" dt="2023-04-11T02:37:19.792" v="2586" actId="47"/>
        <pc:sldMkLst>
          <pc:docMk/>
          <pc:sldMk cId="1361634280" sldId="383"/>
        </pc:sldMkLst>
        <pc:spChg chg="mod">
          <ac:chgData name="Nijin Jose" userId="67d089d97fb44072" providerId="LiveId" clId="{9C3700DD-643A-4ED0-A65D-0AFB6569112C}" dt="2023-04-09T12:18:04.772" v="1463" actId="5793"/>
          <ac:spMkLst>
            <pc:docMk/>
            <pc:sldMk cId="1361634280" sldId="383"/>
            <ac:spMk id="2" creationId="{DE9B27EE-3D1A-6CB7-D5E2-51E65B0C3C0C}"/>
          </ac:spMkLst>
        </pc:spChg>
        <pc:spChg chg="mod">
          <ac:chgData name="Nijin Jose" userId="67d089d97fb44072" providerId="LiveId" clId="{9C3700DD-643A-4ED0-A65D-0AFB6569112C}" dt="2023-04-11T02:36:24.941" v="2585" actId="5793"/>
          <ac:spMkLst>
            <pc:docMk/>
            <pc:sldMk cId="1361634280" sldId="383"/>
            <ac:spMk id="3" creationId="{D4F21C41-5729-7ACD-C86C-3D76DFF2E011}"/>
          </ac:spMkLst>
        </pc:spChg>
      </pc:sldChg>
      <pc:sldChg chg="modSp new del mod">
        <pc:chgData name="Nijin Jose" userId="67d089d97fb44072" providerId="LiveId" clId="{9C3700DD-643A-4ED0-A65D-0AFB6569112C}" dt="2023-04-09T12:40:15.917" v="1821" actId="47"/>
        <pc:sldMkLst>
          <pc:docMk/>
          <pc:sldMk cId="88302985" sldId="384"/>
        </pc:sldMkLst>
        <pc:spChg chg="mod">
          <ac:chgData name="Nijin Jose" userId="67d089d97fb44072" providerId="LiveId" clId="{9C3700DD-643A-4ED0-A65D-0AFB6569112C}" dt="2023-04-09T12:18:40.317" v="1472"/>
          <ac:spMkLst>
            <pc:docMk/>
            <pc:sldMk cId="88302985" sldId="384"/>
            <ac:spMk id="2" creationId="{E157D3DF-F59B-ED4E-FF21-5BF8DBD83D4D}"/>
          </ac:spMkLst>
        </pc:spChg>
        <pc:spChg chg="mod">
          <ac:chgData name="Nijin Jose" userId="67d089d97fb44072" providerId="LiveId" clId="{9C3700DD-643A-4ED0-A65D-0AFB6569112C}" dt="2023-04-09T12:18:43.762" v="1474" actId="20577"/>
          <ac:spMkLst>
            <pc:docMk/>
            <pc:sldMk cId="88302985" sldId="384"/>
            <ac:spMk id="3" creationId="{449E66B3-B7EA-3A11-07FC-C156999F08D9}"/>
          </ac:spMkLst>
        </pc:spChg>
      </pc:sldChg>
      <pc:sldChg chg="modSp new mod">
        <pc:chgData name="Nijin Jose" userId="67d089d97fb44072" providerId="LiveId" clId="{9C3700DD-643A-4ED0-A65D-0AFB6569112C}" dt="2023-04-09T12:22:07.884" v="1574" actId="255"/>
        <pc:sldMkLst>
          <pc:docMk/>
          <pc:sldMk cId="299993344" sldId="385"/>
        </pc:sldMkLst>
        <pc:spChg chg="mod">
          <ac:chgData name="Nijin Jose" userId="67d089d97fb44072" providerId="LiveId" clId="{9C3700DD-643A-4ED0-A65D-0AFB6569112C}" dt="2023-04-09T12:20:20.485" v="1543" actId="113"/>
          <ac:spMkLst>
            <pc:docMk/>
            <pc:sldMk cId="299993344" sldId="385"/>
            <ac:spMk id="2" creationId="{0E9A3974-EA68-183F-C7F1-7E4C184D2307}"/>
          </ac:spMkLst>
        </pc:spChg>
        <pc:spChg chg="mod">
          <ac:chgData name="Nijin Jose" userId="67d089d97fb44072" providerId="LiveId" clId="{9C3700DD-643A-4ED0-A65D-0AFB6569112C}" dt="2023-04-09T12:22:07.884" v="1574" actId="255"/>
          <ac:spMkLst>
            <pc:docMk/>
            <pc:sldMk cId="299993344" sldId="385"/>
            <ac:spMk id="3" creationId="{8FC382D2-5DC3-F069-34C8-05BD901DE76D}"/>
          </ac:spMkLst>
        </pc:spChg>
      </pc:sldChg>
      <pc:sldChg chg="modSp new mod">
        <pc:chgData name="Nijin Jose" userId="67d089d97fb44072" providerId="LiveId" clId="{9C3700DD-643A-4ED0-A65D-0AFB6569112C}" dt="2023-04-09T12:23:48.266" v="1590" actId="255"/>
        <pc:sldMkLst>
          <pc:docMk/>
          <pc:sldMk cId="3072645382" sldId="386"/>
        </pc:sldMkLst>
        <pc:spChg chg="mod">
          <ac:chgData name="Nijin Jose" userId="67d089d97fb44072" providerId="LiveId" clId="{9C3700DD-643A-4ED0-A65D-0AFB6569112C}" dt="2023-04-09T12:23:48.266" v="1590" actId="255"/>
          <ac:spMkLst>
            <pc:docMk/>
            <pc:sldMk cId="3072645382" sldId="386"/>
            <ac:spMk id="3" creationId="{077A3377-65DB-38ED-7B4B-3BC912B367F9}"/>
          </ac:spMkLst>
        </pc:spChg>
      </pc:sldChg>
      <pc:sldChg chg="modSp new mod">
        <pc:chgData name="Nijin Jose" userId="67d089d97fb44072" providerId="LiveId" clId="{9C3700DD-643A-4ED0-A65D-0AFB6569112C}" dt="2023-04-09T12:24:27.300" v="1594" actId="255"/>
        <pc:sldMkLst>
          <pc:docMk/>
          <pc:sldMk cId="2616039097" sldId="387"/>
        </pc:sldMkLst>
        <pc:spChg chg="mod">
          <ac:chgData name="Nijin Jose" userId="67d089d97fb44072" providerId="LiveId" clId="{9C3700DD-643A-4ED0-A65D-0AFB6569112C}" dt="2023-04-09T12:24:27.300" v="1594" actId="255"/>
          <ac:spMkLst>
            <pc:docMk/>
            <pc:sldMk cId="2616039097" sldId="387"/>
            <ac:spMk id="3" creationId="{35E74300-031C-574D-5816-863582545F7B}"/>
          </ac:spMkLst>
        </pc:spChg>
      </pc:sldChg>
      <pc:sldChg chg="modSp new mod">
        <pc:chgData name="Nijin Jose" userId="67d089d97fb44072" providerId="LiveId" clId="{9C3700DD-643A-4ED0-A65D-0AFB6569112C}" dt="2023-04-09T12:28:38.558" v="1618" actId="20577"/>
        <pc:sldMkLst>
          <pc:docMk/>
          <pc:sldMk cId="1184744626" sldId="388"/>
        </pc:sldMkLst>
        <pc:spChg chg="mod">
          <ac:chgData name="Nijin Jose" userId="67d089d97fb44072" providerId="LiveId" clId="{9C3700DD-643A-4ED0-A65D-0AFB6569112C}" dt="2023-04-09T12:28:38.558" v="1618" actId="20577"/>
          <ac:spMkLst>
            <pc:docMk/>
            <pc:sldMk cId="1184744626" sldId="388"/>
            <ac:spMk id="2" creationId="{F8EC8035-F6CA-D6A0-A754-ED570B7F5F70}"/>
          </ac:spMkLst>
        </pc:spChg>
        <pc:spChg chg="mod">
          <ac:chgData name="Nijin Jose" userId="67d089d97fb44072" providerId="LiveId" clId="{9C3700DD-643A-4ED0-A65D-0AFB6569112C}" dt="2023-04-09T12:28:29.033" v="1599" actId="255"/>
          <ac:spMkLst>
            <pc:docMk/>
            <pc:sldMk cId="1184744626" sldId="388"/>
            <ac:spMk id="3" creationId="{7AD45F78-98BC-A814-3BA0-54A28DC63979}"/>
          </ac:spMkLst>
        </pc:spChg>
      </pc:sldChg>
      <pc:sldChg chg="modSp new mod modNotesTx">
        <pc:chgData name="Nijin Jose" userId="67d089d97fb44072" providerId="LiveId" clId="{9C3700DD-643A-4ED0-A65D-0AFB6569112C}" dt="2023-04-09T12:38:34.984" v="1820" actId="20577"/>
        <pc:sldMkLst>
          <pc:docMk/>
          <pc:sldMk cId="2563452223" sldId="389"/>
        </pc:sldMkLst>
        <pc:spChg chg="mod">
          <ac:chgData name="Nijin Jose" userId="67d089d97fb44072" providerId="LiveId" clId="{9C3700DD-643A-4ED0-A65D-0AFB6569112C}" dt="2023-04-09T12:32:01.149" v="1657" actId="2711"/>
          <ac:spMkLst>
            <pc:docMk/>
            <pc:sldMk cId="2563452223" sldId="389"/>
            <ac:spMk id="2" creationId="{A5A516BD-F53C-2ADF-EE9E-0D03C4D19299}"/>
          </ac:spMkLst>
        </pc:spChg>
        <pc:spChg chg="mod">
          <ac:chgData name="Nijin Jose" userId="67d089d97fb44072" providerId="LiveId" clId="{9C3700DD-643A-4ED0-A65D-0AFB6569112C}" dt="2023-04-09T12:38:34.984" v="1820" actId="20577"/>
          <ac:spMkLst>
            <pc:docMk/>
            <pc:sldMk cId="2563452223" sldId="389"/>
            <ac:spMk id="3" creationId="{A863F0BD-1C7C-1674-1C13-F26342DE1CD3}"/>
          </ac:spMkLst>
        </pc:spChg>
      </pc:sldChg>
      <pc:sldChg chg="modSp new mod modNotesTx">
        <pc:chgData name="Nijin Jose" userId="67d089d97fb44072" providerId="LiveId" clId="{9C3700DD-643A-4ED0-A65D-0AFB6569112C}" dt="2023-04-11T02:37:31.421" v="2624" actId="20577"/>
        <pc:sldMkLst>
          <pc:docMk/>
          <pc:sldMk cId="3514731813" sldId="390"/>
        </pc:sldMkLst>
        <pc:spChg chg="mod">
          <ac:chgData name="Nijin Jose" userId="67d089d97fb44072" providerId="LiveId" clId="{9C3700DD-643A-4ED0-A65D-0AFB6569112C}" dt="2023-04-09T12:41:05.547" v="1850" actId="20577"/>
          <ac:spMkLst>
            <pc:docMk/>
            <pc:sldMk cId="3514731813" sldId="390"/>
            <ac:spMk id="2" creationId="{44C9E5AE-F95A-2C86-959B-7CCD9D7530F7}"/>
          </ac:spMkLst>
        </pc:spChg>
        <pc:spChg chg="mod">
          <ac:chgData name="Nijin Jose" userId="67d089d97fb44072" providerId="LiveId" clId="{9C3700DD-643A-4ED0-A65D-0AFB6569112C}" dt="2023-04-09T12:44:33.405" v="2179" actId="255"/>
          <ac:spMkLst>
            <pc:docMk/>
            <pc:sldMk cId="3514731813" sldId="390"/>
            <ac:spMk id="3" creationId="{52CC75FB-D061-0CD0-9038-4F903A6C932B}"/>
          </ac:spMkLst>
        </pc:spChg>
      </pc:sldChg>
      <pc:sldChg chg="addSp delSp modSp new mod">
        <pc:chgData name="Nijin Jose" userId="67d089d97fb44072" providerId="LiveId" clId="{9C3700DD-643A-4ED0-A65D-0AFB6569112C}" dt="2023-04-10T13:59:15.541" v="2183" actId="14100"/>
        <pc:sldMkLst>
          <pc:docMk/>
          <pc:sldMk cId="3470691289" sldId="391"/>
        </pc:sldMkLst>
        <pc:spChg chg="del">
          <ac:chgData name="Nijin Jose" userId="67d089d97fb44072" providerId="LiveId" clId="{9C3700DD-643A-4ED0-A65D-0AFB6569112C}" dt="2023-04-10T13:59:00.339" v="2181" actId="931"/>
          <ac:spMkLst>
            <pc:docMk/>
            <pc:sldMk cId="3470691289" sldId="391"/>
            <ac:spMk id="3" creationId="{1D3A106C-BF6B-6441-6170-E159B217768E}"/>
          </ac:spMkLst>
        </pc:spChg>
        <pc:picChg chg="add mod">
          <ac:chgData name="Nijin Jose" userId="67d089d97fb44072" providerId="LiveId" clId="{9C3700DD-643A-4ED0-A65D-0AFB6569112C}" dt="2023-04-10T13:59:15.541" v="2183" actId="14100"/>
          <ac:picMkLst>
            <pc:docMk/>
            <pc:sldMk cId="3470691289" sldId="391"/>
            <ac:picMk id="5" creationId="{EDEC4D42-151D-D4EC-E9B4-FC6707A2257E}"/>
          </ac:picMkLst>
        </pc:picChg>
      </pc:sldChg>
      <pc:sldChg chg="addSp delSp modSp new mod">
        <pc:chgData name="Nijin Jose" userId="67d089d97fb44072" providerId="LiveId" clId="{9C3700DD-643A-4ED0-A65D-0AFB6569112C}" dt="2023-04-10T14:11:20.497" v="2189" actId="14100"/>
        <pc:sldMkLst>
          <pc:docMk/>
          <pc:sldMk cId="1079654542" sldId="392"/>
        </pc:sldMkLst>
        <pc:spChg chg="del">
          <ac:chgData name="Nijin Jose" userId="67d089d97fb44072" providerId="LiveId" clId="{9C3700DD-643A-4ED0-A65D-0AFB6569112C}" dt="2023-04-10T14:10:51.800" v="2185" actId="931"/>
          <ac:spMkLst>
            <pc:docMk/>
            <pc:sldMk cId="1079654542" sldId="392"/>
            <ac:spMk id="3" creationId="{4D2982F8-A534-BB4C-8642-6672317ED354}"/>
          </ac:spMkLst>
        </pc:spChg>
        <pc:picChg chg="add mod">
          <ac:chgData name="Nijin Jose" userId="67d089d97fb44072" providerId="LiveId" clId="{9C3700DD-643A-4ED0-A65D-0AFB6569112C}" dt="2023-04-10T14:11:20.497" v="2189" actId="14100"/>
          <ac:picMkLst>
            <pc:docMk/>
            <pc:sldMk cId="1079654542" sldId="392"/>
            <ac:picMk id="5" creationId="{763F6AF0-FAD4-F235-D9A7-B1E51E7F1D2E}"/>
          </ac:picMkLst>
        </pc:picChg>
      </pc:sldChg>
      <pc:sldChg chg="addSp delSp modSp new mod">
        <pc:chgData name="Nijin Jose" userId="67d089d97fb44072" providerId="LiveId" clId="{9C3700DD-643A-4ED0-A65D-0AFB6569112C}" dt="2023-04-10T16:22:47.828" v="2221" actId="14100"/>
        <pc:sldMkLst>
          <pc:docMk/>
          <pc:sldMk cId="2779762158" sldId="393"/>
        </pc:sldMkLst>
        <pc:spChg chg="del">
          <ac:chgData name="Nijin Jose" userId="67d089d97fb44072" providerId="LiveId" clId="{9C3700DD-643A-4ED0-A65D-0AFB6569112C}" dt="2023-04-10T16:22:42.029" v="2220" actId="931"/>
          <ac:spMkLst>
            <pc:docMk/>
            <pc:sldMk cId="2779762158" sldId="393"/>
            <ac:spMk id="3" creationId="{C169F84E-FA7C-D187-1BA2-99CDD61FE197}"/>
          </ac:spMkLst>
        </pc:spChg>
        <pc:picChg chg="add mod">
          <ac:chgData name="Nijin Jose" userId="67d089d97fb44072" providerId="LiveId" clId="{9C3700DD-643A-4ED0-A65D-0AFB6569112C}" dt="2023-04-10T16:22:47.828" v="2221" actId="14100"/>
          <ac:picMkLst>
            <pc:docMk/>
            <pc:sldMk cId="2779762158" sldId="393"/>
            <ac:picMk id="5" creationId="{3466B6E9-2D0B-4B62-7163-6551A0A31C57}"/>
          </ac:picMkLst>
        </pc:picChg>
      </pc:sldChg>
      <pc:sldChg chg="modSp new mod">
        <pc:chgData name="Nijin Jose" userId="67d089d97fb44072" providerId="LiveId" clId="{9C3700DD-643A-4ED0-A65D-0AFB6569112C}" dt="2023-04-10T16:25:42.805" v="2378" actId="20577"/>
        <pc:sldMkLst>
          <pc:docMk/>
          <pc:sldMk cId="3947364487" sldId="394"/>
        </pc:sldMkLst>
        <pc:spChg chg="mod">
          <ac:chgData name="Nijin Jose" userId="67d089d97fb44072" providerId="LiveId" clId="{9C3700DD-643A-4ED0-A65D-0AFB6569112C}" dt="2023-04-10T16:25:42.805" v="2378" actId="20577"/>
          <ac:spMkLst>
            <pc:docMk/>
            <pc:sldMk cId="3947364487" sldId="394"/>
            <ac:spMk id="3" creationId="{9F60FD57-27BF-2F5B-7AD7-22A1E323EE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31297-2048-496F-8B97-A29EDC65D128}" type="datetimeFigureOut">
              <a:rPr lang="en-IN" smtClean="0"/>
              <a:t>18-04-2023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5D6F5-016B-41CF-B018-86B6B03FC9B6}" type="slidenum">
              <a:rPr lang="en-IN" smtClean="0"/>
              <a:t>‹#›</a:t>
            </a:fld>
            <a:endParaRPr lang="en-IN"/>
          </a:p>
        </p:txBody>
      </p:sp>
    </p:spTree>
    <p:extLst>
      <p:ext uri="{BB962C8B-B14F-4D97-AF65-F5344CB8AC3E}">
        <p14:creationId xmlns:p14="http://schemas.microsoft.com/office/powerpoint/2010/main" val="269944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1</a:t>
            </a:fld>
            <a:endParaRPr lang="en-IN"/>
          </a:p>
        </p:txBody>
      </p:sp>
    </p:spTree>
    <p:extLst>
      <p:ext uri="{BB962C8B-B14F-4D97-AF65-F5344CB8AC3E}">
        <p14:creationId xmlns:p14="http://schemas.microsoft.com/office/powerpoint/2010/main" val="243556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10</a:t>
            </a:fld>
            <a:endParaRPr lang="en-IN"/>
          </a:p>
        </p:txBody>
      </p:sp>
    </p:spTree>
    <p:extLst>
      <p:ext uri="{BB962C8B-B14F-4D97-AF65-F5344CB8AC3E}">
        <p14:creationId xmlns:p14="http://schemas.microsoft.com/office/powerpoint/2010/main" val="158778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11</a:t>
            </a:fld>
            <a:endParaRPr lang="en-IN"/>
          </a:p>
        </p:txBody>
      </p:sp>
    </p:spTree>
    <p:extLst>
      <p:ext uri="{BB962C8B-B14F-4D97-AF65-F5344CB8AC3E}">
        <p14:creationId xmlns:p14="http://schemas.microsoft.com/office/powerpoint/2010/main" val="64581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13</a:t>
            </a:fld>
            <a:endParaRPr lang="en-IN"/>
          </a:p>
        </p:txBody>
      </p:sp>
    </p:spTree>
    <p:extLst>
      <p:ext uri="{BB962C8B-B14F-4D97-AF65-F5344CB8AC3E}">
        <p14:creationId xmlns:p14="http://schemas.microsoft.com/office/powerpoint/2010/main" val="244669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14</a:t>
            </a:fld>
            <a:endParaRPr lang="en-IN"/>
          </a:p>
        </p:txBody>
      </p:sp>
    </p:spTree>
    <p:extLst>
      <p:ext uri="{BB962C8B-B14F-4D97-AF65-F5344CB8AC3E}">
        <p14:creationId xmlns:p14="http://schemas.microsoft.com/office/powerpoint/2010/main" val="320962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1415D6F5-016B-41CF-B018-86B6B03FC9B6}" type="slidenum">
              <a:rPr lang="en-IN" smtClean="0"/>
              <a:t>15</a:t>
            </a:fld>
            <a:endParaRPr lang="en-IN"/>
          </a:p>
        </p:txBody>
      </p:sp>
    </p:spTree>
    <p:extLst>
      <p:ext uri="{BB962C8B-B14F-4D97-AF65-F5344CB8AC3E}">
        <p14:creationId xmlns:p14="http://schemas.microsoft.com/office/powerpoint/2010/main" val="275988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16</a:t>
            </a:fld>
            <a:endParaRPr lang="en-IN"/>
          </a:p>
        </p:txBody>
      </p:sp>
    </p:spTree>
    <p:extLst>
      <p:ext uri="{BB962C8B-B14F-4D97-AF65-F5344CB8AC3E}">
        <p14:creationId xmlns:p14="http://schemas.microsoft.com/office/powerpoint/2010/main" val="2042628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00" dirty="0">
                <a:effectLst/>
                <a:latin typeface="Calibri" panose="020F0502020204030204" pitchFamily="34" charset="0"/>
                <a:ea typeface="Calibri" panose="020F0502020204030204" pitchFamily="34" charset="0"/>
                <a:cs typeface="Times New Roman" panose="02020603050405020304" pitchFamily="18" charset="0"/>
              </a:rPr>
              <a:t>Coronary sinus reducer for treatment of refractory angina trial</a:t>
            </a:r>
            <a:endParaRPr lang="en-IN" dirty="0"/>
          </a:p>
        </p:txBody>
      </p:sp>
      <p:sp>
        <p:nvSpPr>
          <p:cNvPr id="4" name="Slide Number Placeholder 3"/>
          <p:cNvSpPr>
            <a:spLocks noGrp="1"/>
          </p:cNvSpPr>
          <p:nvPr>
            <p:ph type="sldNum" sz="quarter" idx="5"/>
          </p:nvPr>
        </p:nvSpPr>
        <p:spPr/>
        <p:txBody>
          <a:bodyPr/>
          <a:lstStyle/>
          <a:p>
            <a:fld id="{1415D6F5-016B-41CF-B018-86B6B03FC9B6}" type="slidenum">
              <a:rPr lang="en-IN" smtClean="0"/>
              <a:t>123</a:t>
            </a:fld>
            <a:endParaRPr lang="en-IN"/>
          </a:p>
        </p:txBody>
      </p:sp>
    </p:spTree>
    <p:extLst>
      <p:ext uri="{BB962C8B-B14F-4D97-AF65-F5344CB8AC3E}">
        <p14:creationId xmlns:p14="http://schemas.microsoft.com/office/powerpoint/2010/main" val="952558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Approved method for neuromodulation</a:t>
            </a:r>
          </a:p>
        </p:txBody>
      </p:sp>
      <p:sp>
        <p:nvSpPr>
          <p:cNvPr id="4" name="Slide Number Placeholder 3"/>
          <p:cNvSpPr>
            <a:spLocks noGrp="1"/>
          </p:cNvSpPr>
          <p:nvPr>
            <p:ph type="sldNum" sz="quarter" idx="5"/>
          </p:nvPr>
        </p:nvSpPr>
        <p:spPr/>
        <p:txBody>
          <a:bodyPr/>
          <a:lstStyle/>
          <a:p>
            <a:fld id="{1415D6F5-016B-41CF-B018-86B6B03FC9B6}" type="slidenum">
              <a:rPr lang="en-IN" smtClean="0"/>
              <a:t>124</a:t>
            </a:fld>
            <a:endParaRPr lang="en-IN"/>
          </a:p>
        </p:txBody>
      </p:sp>
    </p:spTree>
    <p:extLst>
      <p:ext uri="{BB962C8B-B14F-4D97-AF65-F5344CB8AC3E}">
        <p14:creationId xmlns:p14="http://schemas.microsoft.com/office/powerpoint/2010/main" val="419567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2</a:t>
            </a:fld>
            <a:endParaRPr lang="en-IN"/>
          </a:p>
        </p:txBody>
      </p:sp>
    </p:spTree>
    <p:extLst>
      <p:ext uri="{BB962C8B-B14F-4D97-AF65-F5344CB8AC3E}">
        <p14:creationId xmlns:p14="http://schemas.microsoft.com/office/powerpoint/2010/main" val="249776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3</a:t>
            </a:fld>
            <a:endParaRPr lang="en-IN"/>
          </a:p>
        </p:txBody>
      </p:sp>
    </p:spTree>
    <p:extLst>
      <p:ext uri="{BB962C8B-B14F-4D97-AF65-F5344CB8AC3E}">
        <p14:creationId xmlns:p14="http://schemas.microsoft.com/office/powerpoint/2010/main" val="27584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4</a:t>
            </a:fld>
            <a:endParaRPr lang="en-IN"/>
          </a:p>
        </p:txBody>
      </p:sp>
    </p:spTree>
    <p:extLst>
      <p:ext uri="{BB962C8B-B14F-4D97-AF65-F5344CB8AC3E}">
        <p14:creationId xmlns:p14="http://schemas.microsoft.com/office/powerpoint/2010/main" val="29615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5</a:t>
            </a:fld>
            <a:endParaRPr lang="en-IN"/>
          </a:p>
        </p:txBody>
      </p:sp>
    </p:spTree>
    <p:extLst>
      <p:ext uri="{BB962C8B-B14F-4D97-AF65-F5344CB8AC3E}">
        <p14:creationId xmlns:p14="http://schemas.microsoft.com/office/powerpoint/2010/main" val="279511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6</a:t>
            </a:fld>
            <a:endParaRPr lang="en-IN"/>
          </a:p>
        </p:txBody>
      </p:sp>
    </p:spTree>
    <p:extLst>
      <p:ext uri="{BB962C8B-B14F-4D97-AF65-F5344CB8AC3E}">
        <p14:creationId xmlns:p14="http://schemas.microsoft.com/office/powerpoint/2010/main" val="330827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7</a:t>
            </a:fld>
            <a:endParaRPr lang="en-IN"/>
          </a:p>
        </p:txBody>
      </p:sp>
    </p:spTree>
    <p:extLst>
      <p:ext uri="{BB962C8B-B14F-4D97-AF65-F5344CB8AC3E}">
        <p14:creationId xmlns:p14="http://schemas.microsoft.com/office/powerpoint/2010/main" val="281054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8</a:t>
            </a:fld>
            <a:endParaRPr lang="en-IN"/>
          </a:p>
        </p:txBody>
      </p:sp>
    </p:spTree>
    <p:extLst>
      <p:ext uri="{BB962C8B-B14F-4D97-AF65-F5344CB8AC3E}">
        <p14:creationId xmlns:p14="http://schemas.microsoft.com/office/powerpoint/2010/main" val="308065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415D6F5-016B-41CF-B018-86B6B03FC9B6}" type="slidenum">
              <a:rPr lang="en-IN" smtClean="0"/>
              <a:t>9</a:t>
            </a:fld>
            <a:endParaRPr lang="en-IN"/>
          </a:p>
        </p:txBody>
      </p:sp>
    </p:spTree>
    <p:extLst>
      <p:ext uri="{BB962C8B-B14F-4D97-AF65-F5344CB8AC3E}">
        <p14:creationId xmlns:p14="http://schemas.microsoft.com/office/powerpoint/2010/main" val="99534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CB59-92FE-729B-43D4-687D30018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0718BD2-17E9-B246-1BD4-E3528260B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B916FA7-4CD5-8DC2-EF32-BCBC52D00F15}"/>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5" name="Footer Placeholder 4">
            <a:extLst>
              <a:ext uri="{FF2B5EF4-FFF2-40B4-BE49-F238E27FC236}">
                <a16:creationId xmlns:a16="http://schemas.microsoft.com/office/drawing/2014/main" id="{AD831412-26FF-33B7-B0F0-387C058821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6A6D3C-169F-BC90-AF41-08ECAA8A0F47}"/>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261177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D697-68DB-AE63-5A86-ED8000313BB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E126CB6-E442-520F-A777-A9CE5D1A54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0A22BE-6BD1-4C4B-F237-76D73BC538D6}"/>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5" name="Footer Placeholder 4">
            <a:extLst>
              <a:ext uri="{FF2B5EF4-FFF2-40B4-BE49-F238E27FC236}">
                <a16:creationId xmlns:a16="http://schemas.microsoft.com/office/drawing/2014/main" id="{82EF2F59-97C8-FACC-4518-A470225F6B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93D3C3-CA06-523E-1C46-A7A66574DC6B}"/>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139072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0E560-7807-0F71-9C1B-FB7D05D7AA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3E7242E-924C-4185-F654-4C391B88DC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90CAD8-9F57-7DD1-CA10-BDAA22900D2D}"/>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5" name="Footer Placeholder 4">
            <a:extLst>
              <a:ext uri="{FF2B5EF4-FFF2-40B4-BE49-F238E27FC236}">
                <a16:creationId xmlns:a16="http://schemas.microsoft.com/office/drawing/2014/main" id="{44BC38F3-2A59-8002-6396-7B4F4C390A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E1B3EF-B145-1A62-B2A0-419AE096873C}"/>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207200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F953-451A-53C4-00EC-D90DAFBC76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6D84421-83A9-C580-B514-48C3AC301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89A5C3A-FB52-A76A-9877-503F913CCF47}"/>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5" name="Footer Placeholder 4">
            <a:extLst>
              <a:ext uri="{FF2B5EF4-FFF2-40B4-BE49-F238E27FC236}">
                <a16:creationId xmlns:a16="http://schemas.microsoft.com/office/drawing/2014/main" id="{7BC4A141-4F77-8831-D833-69F07995BE5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DE2055-4D18-0484-279D-02DF1761E565}"/>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293383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7962-3D5D-253A-8752-FAD7539606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9FF86AC-D160-A1CE-5124-F8DF934CE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945B87-8405-3F26-D246-16F1CE074AA4}"/>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5" name="Footer Placeholder 4">
            <a:extLst>
              <a:ext uri="{FF2B5EF4-FFF2-40B4-BE49-F238E27FC236}">
                <a16:creationId xmlns:a16="http://schemas.microsoft.com/office/drawing/2014/main" id="{CD3E879A-8BE7-757A-E3E8-0315B3FD37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FE8C22-9060-8E0A-5B7F-0C79D5C94FA3}"/>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136410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712-C00A-C802-2E3A-774DE6CDAB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11F6767-F769-699A-2166-C210535640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1F1BE43-65D0-31F2-8971-54D59D0157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3EB555A-DCA4-585F-B0AC-040D7304A766}"/>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6" name="Footer Placeholder 5">
            <a:extLst>
              <a:ext uri="{FF2B5EF4-FFF2-40B4-BE49-F238E27FC236}">
                <a16:creationId xmlns:a16="http://schemas.microsoft.com/office/drawing/2014/main" id="{279FFCF1-86A8-51A6-C524-DB624B22CA7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BF1A2E-A686-8847-1C09-F39012E800F4}"/>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550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129D-36C5-564D-4F4F-0AE987A0C48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8853789-7784-51F7-29AA-EA8668007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72D79E-93CF-56BC-0064-C59B82394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086E7B0-1526-7C90-AF29-E7FC5D0C4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7F4F7-D04B-A045-F912-2D676C7DFE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4D727F4-A183-52D7-F71F-C69F88FF3D17}"/>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8" name="Footer Placeholder 7">
            <a:extLst>
              <a:ext uri="{FF2B5EF4-FFF2-40B4-BE49-F238E27FC236}">
                <a16:creationId xmlns:a16="http://schemas.microsoft.com/office/drawing/2014/main" id="{79FE45D4-448B-8E74-0056-4F99BB1BF24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703F207-FCBD-4E2D-8BD8-40E198EAA55A}"/>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279450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1E9F-3A01-B52E-3770-0BC2EE31CCD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FD24394-2966-1C6C-17F0-44C1061C8619}"/>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4" name="Footer Placeholder 3">
            <a:extLst>
              <a:ext uri="{FF2B5EF4-FFF2-40B4-BE49-F238E27FC236}">
                <a16:creationId xmlns:a16="http://schemas.microsoft.com/office/drawing/2014/main" id="{669BDDA6-A20B-641A-CC11-FD2C5A617EF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6961E8A-7965-3903-AA2A-0900BB40268C}"/>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310695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1508A-8BFB-8AF4-F12E-D10C98F82866}"/>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3" name="Footer Placeholder 2">
            <a:extLst>
              <a:ext uri="{FF2B5EF4-FFF2-40B4-BE49-F238E27FC236}">
                <a16:creationId xmlns:a16="http://schemas.microsoft.com/office/drawing/2014/main" id="{8D5DB1F3-D4C0-223B-B044-6758F193E72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3A73218-3DC8-F5B0-2DFC-746BE71447E2}"/>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431691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A618-BCC3-76C6-695D-4F6EAA512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EF93549-3C47-456B-3DD6-7048A352E7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494BD20-5DD2-26F2-7B74-71041A67D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2657AD-C9A0-FC77-E570-89ABE5CBB9C4}"/>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6" name="Footer Placeholder 5">
            <a:extLst>
              <a:ext uri="{FF2B5EF4-FFF2-40B4-BE49-F238E27FC236}">
                <a16:creationId xmlns:a16="http://schemas.microsoft.com/office/drawing/2014/main" id="{7E44B9EE-6D13-D9BB-7628-41DBCD34BB4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670EA9F-4DF9-C4DC-C271-525077B9B1F7}"/>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394663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C068-4DB9-ECCB-F8C2-916F2B115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10738B2-1D66-792B-D01D-3B1946461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F865E7E-BED5-FFFD-947E-A3CA6099B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4D631-95B7-5281-E30A-A6350198DA4D}"/>
              </a:ext>
            </a:extLst>
          </p:cNvPr>
          <p:cNvSpPr>
            <a:spLocks noGrp="1"/>
          </p:cNvSpPr>
          <p:nvPr>
            <p:ph type="dt" sz="half" idx="10"/>
          </p:nvPr>
        </p:nvSpPr>
        <p:spPr/>
        <p:txBody>
          <a:bodyPr/>
          <a:lstStyle/>
          <a:p>
            <a:fld id="{A97FB12B-1089-463B-BC99-27F488598054}" type="datetimeFigureOut">
              <a:rPr lang="en-IN" smtClean="0"/>
              <a:t>18-04-2023</a:t>
            </a:fld>
            <a:endParaRPr lang="en-IN"/>
          </a:p>
        </p:txBody>
      </p:sp>
      <p:sp>
        <p:nvSpPr>
          <p:cNvPr id="6" name="Footer Placeholder 5">
            <a:extLst>
              <a:ext uri="{FF2B5EF4-FFF2-40B4-BE49-F238E27FC236}">
                <a16:creationId xmlns:a16="http://schemas.microsoft.com/office/drawing/2014/main" id="{E5F0BED2-9C9D-FBE3-475A-3DC789D2EA2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492E47B-2569-C52F-2FCE-7250C5413D6E}"/>
              </a:ext>
            </a:extLst>
          </p:cNvPr>
          <p:cNvSpPr>
            <a:spLocks noGrp="1"/>
          </p:cNvSpPr>
          <p:nvPr>
            <p:ph type="sldNum" sz="quarter" idx="12"/>
          </p:nvPr>
        </p:nvSpPr>
        <p:spPr/>
        <p:txBody>
          <a:bodyPr/>
          <a:lstStyle/>
          <a:p>
            <a:fld id="{479260C8-31B3-4A38-852C-BB94C9F2B3D8}" type="slidenum">
              <a:rPr lang="en-IN" smtClean="0"/>
              <a:t>‹#›</a:t>
            </a:fld>
            <a:endParaRPr lang="en-IN"/>
          </a:p>
        </p:txBody>
      </p:sp>
    </p:spTree>
    <p:extLst>
      <p:ext uri="{BB962C8B-B14F-4D97-AF65-F5344CB8AC3E}">
        <p14:creationId xmlns:p14="http://schemas.microsoft.com/office/powerpoint/2010/main" val="368951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397D4-5EA4-7771-D3D9-B5C30C999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492BDC-30B8-B593-8E13-04A14C270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455504-892A-DF7E-8708-FEA7210EB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FB12B-1089-463B-BC99-27F488598054}" type="datetimeFigureOut">
              <a:rPr lang="en-IN" smtClean="0"/>
              <a:t>18-04-2023</a:t>
            </a:fld>
            <a:endParaRPr lang="en-IN"/>
          </a:p>
        </p:txBody>
      </p:sp>
      <p:sp>
        <p:nvSpPr>
          <p:cNvPr id="5" name="Footer Placeholder 4">
            <a:extLst>
              <a:ext uri="{FF2B5EF4-FFF2-40B4-BE49-F238E27FC236}">
                <a16:creationId xmlns:a16="http://schemas.microsoft.com/office/drawing/2014/main" id="{ED80CD18-40B4-2FE9-8B6E-3855AA66E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42830FF-0AA2-1F16-231D-E96D43557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260C8-31B3-4A38-852C-BB94C9F2B3D8}" type="slidenum">
              <a:rPr lang="en-IN" smtClean="0"/>
              <a:t>‹#›</a:t>
            </a:fld>
            <a:endParaRPr lang="en-IN"/>
          </a:p>
        </p:txBody>
      </p:sp>
    </p:spTree>
    <p:extLst>
      <p:ext uri="{BB962C8B-B14F-4D97-AF65-F5344CB8AC3E}">
        <p14:creationId xmlns:p14="http://schemas.microsoft.com/office/powerpoint/2010/main" val="58487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A8E7-86AA-013C-A7D1-9F3C7C72C85A}"/>
              </a:ext>
            </a:extLst>
          </p:cNvPr>
          <p:cNvSpPr>
            <a:spLocks noGrp="1"/>
          </p:cNvSpPr>
          <p:nvPr>
            <p:ph type="ctrTitle"/>
          </p:nvPr>
        </p:nvSpPr>
        <p:spPr/>
        <p:txBody>
          <a:bodyPr/>
          <a:lstStyle/>
          <a:p>
            <a:r>
              <a:rPr lang="en-IN" dirty="0"/>
              <a:t>Chronic coronary syndrome</a:t>
            </a:r>
          </a:p>
        </p:txBody>
      </p:sp>
      <p:sp>
        <p:nvSpPr>
          <p:cNvPr id="3" name="Subtitle 2">
            <a:extLst>
              <a:ext uri="{FF2B5EF4-FFF2-40B4-BE49-F238E27FC236}">
                <a16:creationId xmlns:a16="http://schemas.microsoft.com/office/drawing/2014/main" id="{C7904823-153A-4F7E-EC8C-44BAAB5D5948}"/>
              </a:ext>
            </a:extLst>
          </p:cNvPr>
          <p:cNvSpPr>
            <a:spLocks noGrp="1"/>
          </p:cNvSpPr>
          <p:nvPr>
            <p:ph type="subTitle" idx="1"/>
          </p:nvPr>
        </p:nvSpPr>
        <p:spPr/>
        <p:txBody>
          <a:bodyPr/>
          <a:lstStyle/>
          <a:p>
            <a:r>
              <a:rPr lang="en-IN" dirty="0" err="1"/>
              <a:t>Dr.</a:t>
            </a:r>
            <a:r>
              <a:rPr lang="en-IN" dirty="0"/>
              <a:t> Nijin Jose</a:t>
            </a:r>
          </a:p>
          <a:p>
            <a:r>
              <a:rPr lang="en-IN" dirty="0"/>
              <a:t>Chair: </a:t>
            </a:r>
            <a:r>
              <a:rPr lang="en-IN" dirty="0" err="1"/>
              <a:t>Dr.</a:t>
            </a:r>
            <a:r>
              <a:rPr lang="en-IN" dirty="0"/>
              <a:t> </a:t>
            </a:r>
            <a:r>
              <a:rPr lang="en-IN" dirty="0" err="1"/>
              <a:t>Sajeer</a:t>
            </a:r>
            <a:r>
              <a:rPr lang="en-IN" dirty="0"/>
              <a:t> K T</a:t>
            </a:r>
          </a:p>
          <a:p>
            <a:r>
              <a:rPr lang="en-IN" dirty="0"/>
              <a:t>4.4.2023</a:t>
            </a:r>
          </a:p>
        </p:txBody>
      </p:sp>
    </p:spTree>
    <p:extLst>
      <p:ext uri="{BB962C8B-B14F-4D97-AF65-F5344CB8AC3E}">
        <p14:creationId xmlns:p14="http://schemas.microsoft.com/office/powerpoint/2010/main" val="360229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C962136-E2B7-C8AE-7F98-DB25B56875C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7EF259D-2202-31ED-64A6-A81909A16ABD}"/>
              </a:ext>
            </a:extLst>
          </p:cNvPr>
          <p:cNvSpPr>
            <a:spLocks noGrp="1"/>
          </p:cNvSpPr>
          <p:nvPr>
            <p:ph sz="half"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Angina associated with increased mortality than general population</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Mortality </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without treatment –4% per year</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with treatment 1-3% per year</a:t>
            </a:r>
          </a:p>
          <a:p>
            <a:pPr marL="0" indent="0">
              <a:buNone/>
            </a:pP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major ischemic event—1-2% per year</a:t>
            </a:r>
          </a:p>
          <a:p>
            <a:pPr marL="0" indent="0">
              <a:buNone/>
            </a:pPr>
            <a:endParaRPr lang="en-IN" dirty="0"/>
          </a:p>
        </p:txBody>
      </p:sp>
      <p:sp>
        <p:nvSpPr>
          <p:cNvPr id="9" name="Content Placeholder 8">
            <a:extLst>
              <a:ext uri="{FF2B5EF4-FFF2-40B4-BE49-F238E27FC236}">
                <a16:creationId xmlns:a16="http://schemas.microsoft.com/office/drawing/2014/main" id="{DA38DDFC-044F-10F8-73EE-CC41BEA786AB}"/>
              </a:ext>
            </a:extLst>
          </p:cNvPr>
          <p:cNvSpPr>
            <a:spLocks noGrp="1"/>
          </p:cNvSpPr>
          <p:nvPr>
            <p:ph sz="half" idx="2"/>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REACH (Reduction of atherosclerosis for continued health) registry—</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1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yr</a:t>
            </a:r>
            <a:r>
              <a:rPr lang="en-IN" sz="1800" dirty="0">
                <a:effectLst/>
                <a:latin typeface="Calibri" panose="020F0502020204030204" pitchFamily="34" charset="0"/>
                <a:ea typeface="Calibri" panose="020F0502020204030204" pitchFamily="34" charset="0"/>
                <a:cs typeface="Times New Roman" panose="02020603050405020304" pitchFamily="18" charset="0"/>
              </a:rPr>
              <a:t> CV death—1.9%</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All cause mortality 2.9%</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CV death, MI or stroke—4.5%</a:t>
            </a:r>
          </a:p>
          <a:p>
            <a:pPr marL="0" indent="0">
              <a:buNone/>
            </a:pPr>
            <a:endParaRPr lang="en-IN" dirty="0"/>
          </a:p>
        </p:txBody>
      </p:sp>
    </p:spTree>
    <p:extLst>
      <p:ext uri="{BB962C8B-B14F-4D97-AF65-F5344CB8AC3E}">
        <p14:creationId xmlns:p14="http://schemas.microsoft.com/office/powerpoint/2010/main" val="38566787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CA79-7D90-ED7D-97B1-743A45F7163A}"/>
              </a:ext>
            </a:extLst>
          </p:cNvPr>
          <p:cNvSpPr>
            <a:spLocks noGrp="1"/>
          </p:cNvSpPr>
          <p:nvPr>
            <p:ph type="title"/>
          </p:nvPr>
        </p:nvSpPr>
        <p:spPr/>
        <p:txBody>
          <a:bodyPr>
            <a:normAutofit/>
          </a:bodyPr>
          <a:lstStyle/>
          <a:p>
            <a:r>
              <a:rPr lang="en-IN" sz="2800" dirty="0">
                <a:effectLst/>
                <a:latin typeface="Calibri" panose="020F0502020204030204" pitchFamily="34" charset="0"/>
                <a:ea typeface="Calibri" panose="020F0502020204030204" pitchFamily="34" charset="0"/>
                <a:cs typeface="Times New Roman" panose="02020603050405020304" pitchFamily="18" charset="0"/>
              </a:rPr>
              <a:t>BARI-1—Bypass angioplasty revascularization investigation-1</a:t>
            </a:r>
            <a:endParaRPr lang="en-IN" sz="2800" dirty="0"/>
          </a:p>
        </p:txBody>
      </p:sp>
      <p:sp>
        <p:nvSpPr>
          <p:cNvPr id="3" name="Content Placeholder 2">
            <a:extLst>
              <a:ext uri="{FF2B5EF4-FFF2-40B4-BE49-F238E27FC236}">
                <a16:creationId xmlns:a16="http://schemas.microsoft.com/office/drawing/2014/main" id="{728AA1B9-7F86-AB0E-E3C2-E687D798B1C3}"/>
              </a:ext>
            </a:extLst>
          </p:cNvPr>
          <p:cNvSpPr>
            <a:spLocks noGrp="1"/>
          </p:cNvSpPr>
          <p:nvPr>
            <p:ph idx="1"/>
          </p:nvPr>
        </p:nvSpPr>
        <p:spPr/>
        <p:txBody>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Balloon angioplasty v/s CABG surgery in patients with multivessel CAD and angina—followed up for &gt;5yrs</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no long term survival advantage was seen for CABG v/s PTCA</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patients with diabetes CABG using left internal thoracic artery for LAD bypass—improved survival</a:t>
            </a:r>
          </a:p>
          <a:p>
            <a:pPr marL="0" indent="0">
              <a:buNone/>
            </a:pPr>
            <a:endParaRPr lang="en-IN" dirty="0"/>
          </a:p>
        </p:txBody>
      </p:sp>
    </p:spTree>
    <p:extLst>
      <p:ext uri="{BB962C8B-B14F-4D97-AF65-F5344CB8AC3E}">
        <p14:creationId xmlns:p14="http://schemas.microsoft.com/office/powerpoint/2010/main" val="14063050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6FDF-9937-D07B-4467-527B60717AB3}"/>
              </a:ext>
            </a:extLst>
          </p:cNvPr>
          <p:cNvSpPr>
            <a:spLocks noGrp="1"/>
          </p:cNvSpPr>
          <p:nvPr>
            <p:ph type="title"/>
          </p:nvPr>
        </p:nvSpPr>
        <p:spPr/>
        <p:txBody>
          <a:bodyPr>
            <a:normAutofit/>
          </a:bodyPr>
          <a:lstStyle/>
          <a:p>
            <a:r>
              <a:rPr lang="en-IN" sz="2400" dirty="0">
                <a:effectLst/>
                <a:latin typeface="Calibri" panose="020F0502020204030204" pitchFamily="34" charset="0"/>
                <a:ea typeface="Calibri" panose="020F0502020204030204" pitchFamily="34" charset="0"/>
                <a:cs typeface="Times New Roman" panose="02020603050405020304" pitchFamily="18" charset="0"/>
              </a:rPr>
              <a:t>SYNTAX –the Synergy between PCI with Taxus and Cardiac surgery trail</a:t>
            </a:r>
            <a:endParaRPr lang="en-IN" sz="2400" dirty="0"/>
          </a:p>
        </p:txBody>
      </p:sp>
      <p:sp>
        <p:nvSpPr>
          <p:cNvPr id="3" name="Content Placeholder 2">
            <a:extLst>
              <a:ext uri="{FF2B5EF4-FFF2-40B4-BE49-F238E27FC236}">
                <a16:creationId xmlns:a16="http://schemas.microsoft.com/office/drawing/2014/main" id="{79C83CAD-AB1A-1377-2B16-1F3B83E4D479}"/>
              </a:ext>
            </a:extLst>
          </p:cNvPr>
          <p:cNvSpPr>
            <a:spLocks noGrp="1"/>
          </p:cNvSpPr>
          <p:nvPr>
            <p:ph idx="1"/>
          </p:nvPr>
        </p:nvSpPr>
        <p:spPr/>
        <p:txBody>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non inferiority between multivessel PCI (with a first generation paclitaxel-eluting stent) and CABG surgery for patients with multivessel CAD for the primary composite end point—death from any cause, stroke, MI or repeat revascularization during 12months following treatment</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surgical revascularization—lower rate of combined primary end point—mainly due to reduced need for revascularization</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no difference between treatment groups for combined end point of death from any cause, stroke, MI</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surgery had increased risk of periprocedural stroke</a:t>
            </a:r>
          </a:p>
          <a:p>
            <a:pPr marL="0" indent="0">
              <a:buNone/>
            </a:pPr>
            <a:endParaRPr lang="en-IN" dirty="0"/>
          </a:p>
        </p:txBody>
      </p:sp>
    </p:spTree>
    <p:extLst>
      <p:ext uri="{BB962C8B-B14F-4D97-AF65-F5344CB8AC3E}">
        <p14:creationId xmlns:p14="http://schemas.microsoft.com/office/powerpoint/2010/main" val="17164241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E887-1054-7A9B-C408-2E3BD212F345}"/>
              </a:ext>
            </a:extLst>
          </p:cNvPr>
          <p:cNvSpPr>
            <a:spLocks noGrp="1"/>
          </p:cNvSpPr>
          <p:nvPr>
            <p:ph type="title"/>
          </p:nvPr>
        </p:nvSpPr>
        <p:spPr/>
        <p:txBody>
          <a:bodyPr>
            <a:normAutofit fontScale="90000"/>
          </a:bodyPr>
          <a:lstStyle/>
          <a:p>
            <a:r>
              <a:rPr lang="en-IN" sz="2700" dirty="0">
                <a:effectLst/>
                <a:latin typeface="Calibri Light" panose="020F0302020204030204" pitchFamily="34" charset="0"/>
                <a:ea typeface="Calibri Light" panose="020F0302020204030204" pitchFamily="34" charset="0"/>
                <a:cs typeface="Calibri Light" panose="020F0302020204030204" pitchFamily="34" charset="0"/>
              </a:rPr>
              <a:t>SYNTAX score—score for objective evaluation of coronary disease severity and likelihood of revascularization success </a:t>
            </a:r>
            <a:br>
              <a:rPr lang="en-IN" sz="44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C7168D98-A645-7F52-3E29-3182C4CD3FE2}"/>
              </a:ext>
            </a:extLst>
          </p:cNvPr>
          <p:cNvSpPr>
            <a:spLocks noGrp="1"/>
          </p:cNvSpPr>
          <p:nvPr>
            <p:ph sz="half" idx="1"/>
          </p:nvPr>
        </p:nvSpPr>
        <p:spPr/>
        <p:txBody>
          <a:bodyPr>
            <a:normAutofit fontScale="92500" lnSpcReduction="10000"/>
          </a:bodyPr>
          <a:lstStyle/>
          <a:p>
            <a:pPr marL="342900" indent="-342900">
              <a:lnSpc>
                <a:spcPct val="107000"/>
              </a:lnSpc>
              <a:spcAft>
                <a:spcPts val="800"/>
              </a:spcAft>
              <a:buFont typeface="+mj-lt"/>
              <a:buAutoNum type="arabicParenR"/>
            </a:pPr>
            <a:r>
              <a:rPr lang="en-IN" sz="3000" dirty="0">
                <a:effectLst/>
                <a:latin typeface="Calibri" panose="020F0502020204030204" pitchFamily="34" charset="0"/>
                <a:ea typeface="Calibri" panose="020F0502020204030204" pitchFamily="34" charset="0"/>
                <a:cs typeface="Times New Roman" panose="02020603050405020304" pitchFamily="18" charset="0"/>
              </a:rPr>
              <a:t>right, left or codominant circulation</a:t>
            </a:r>
          </a:p>
          <a:p>
            <a:pPr marL="342900" lvl="0" indent="-342900">
              <a:lnSpc>
                <a:spcPct val="107000"/>
              </a:lnSpc>
              <a:buFont typeface="+mj-lt"/>
              <a:buAutoNum type="arabicParenR"/>
            </a:pPr>
            <a:r>
              <a:rPr lang="en-IN" sz="3000" dirty="0">
                <a:effectLst/>
                <a:latin typeface="Calibri" panose="020F0502020204030204" pitchFamily="34" charset="0"/>
                <a:ea typeface="Calibri" panose="020F0502020204030204" pitchFamily="34" charset="0"/>
                <a:cs typeface="Times New Roman" panose="02020603050405020304" pitchFamily="18" charset="0"/>
              </a:rPr>
              <a:t>number of atherosclerotic lesions</a:t>
            </a:r>
          </a:p>
          <a:p>
            <a:pPr marL="342900" lvl="0" indent="-342900">
              <a:lnSpc>
                <a:spcPct val="107000"/>
              </a:lnSpc>
              <a:buFont typeface="+mj-lt"/>
              <a:buAutoNum type="arabicParenR"/>
            </a:pPr>
            <a:r>
              <a:rPr lang="en-IN" sz="3000" dirty="0">
                <a:effectLst/>
                <a:latin typeface="Calibri" panose="020F0502020204030204" pitchFamily="34" charset="0"/>
                <a:ea typeface="Calibri" panose="020F0502020204030204" pitchFamily="34" charset="0"/>
                <a:cs typeface="Times New Roman" panose="02020603050405020304" pitchFamily="18" charset="0"/>
              </a:rPr>
              <a:t>number of artery segments involved per atherosclerotic lesion</a:t>
            </a:r>
          </a:p>
          <a:p>
            <a:pPr marL="0" indent="0">
              <a:buNone/>
            </a:pPr>
            <a:endParaRPr lang="en-IN" dirty="0"/>
          </a:p>
        </p:txBody>
      </p:sp>
      <p:sp>
        <p:nvSpPr>
          <p:cNvPr id="4" name="Content Placeholder 3">
            <a:extLst>
              <a:ext uri="{FF2B5EF4-FFF2-40B4-BE49-F238E27FC236}">
                <a16:creationId xmlns:a16="http://schemas.microsoft.com/office/drawing/2014/main" id="{88691642-28FB-AC8A-518A-247C57CE2091}"/>
              </a:ext>
            </a:extLst>
          </p:cNvPr>
          <p:cNvSpPr>
            <a:spLocks noGrp="1"/>
          </p:cNvSpPr>
          <p:nvPr>
            <p:ph sz="half" idx="2"/>
          </p:nvPr>
        </p:nvSpPr>
        <p:spPr/>
        <p:txBody>
          <a:bodyPr>
            <a:normAutofit fontScale="92500" lnSpcReduction="10000"/>
          </a:bodyPr>
          <a:lstStyle/>
          <a:p>
            <a:pPr marL="0" lvl="0" indent="0">
              <a:lnSpc>
                <a:spcPct val="107000"/>
              </a:lnSpc>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4) total occlusion—</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number of segments involved</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age of total occlusion</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presence of a blunt stump</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presence of bridging collateral</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antegrade v/s retrograde filling of the first segment beyond the occlusion</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side branch involvement</a:t>
            </a:r>
          </a:p>
          <a:p>
            <a:pPr marL="0" indent="0">
              <a:buNone/>
            </a:pPr>
            <a:endParaRPr lang="en-IN" dirty="0"/>
          </a:p>
        </p:txBody>
      </p:sp>
    </p:spTree>
    <p:extLst>
      <p:ext uri="{BB962C8B-B14F-4D97-AF65-F5344CB8AC3E}">
        <p14:creationId xmlns:p14="http://schemas.microsoft.com/office/powerpoint/2010/main" val="5367377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1153-8EBD-CCF0-C85A-017689DB46D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99A60A6-663C-E03D-7CE1-1AFED7F3E0D4}"/>
              </a:ext>
            </a:extLst>
          </p:cNvPr>
          <p:cNvSpPr>
            <a:spLocks noGrp="1"/>
          </p:cNvSpPr>
          <p:nvPr>
            <p:ph sz="half" idx="1"/>
          </p:nvPr>
        </p:nvSpPr>
        <p:spPr/>
        <p:txBody>
          <a:bodyPr>
            <a:normAutofit lnSpcReduction="10000"/>
          </a:bodyPr>
          <a:lstStyle/>
          <a:p>
            <a:pPr marL="0" lvl="0" indent="0">
              <a:lnSpc>
                <a:spcPct val="107000"/>
              </a:lnSpc>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5) trifurcation lesion—number of vessel segments diseased</a:t>
            </a:r>
          </a:p>
          <a:p>
            <a:pPr marL="0" lvl="0" indent="0">
              <a:lnSpc>
                <a:spcPct val="107000"/>
              </a:lnSpc>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6) bifurcation lesion—angulation between the distal main vessel and the side branch &lt;70 degree</a:t>
            </a:r>
          </a:p>
          <a:p>
            <a:pPr marL="0" lvl="0" indent="0">
              <a:lnSpc>
                <a:spcPct val="107000"/>
              </a:lnSpc>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7) presence of an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aorto</a:t>
            </a:r>
            <a:r>
              <a:rPr lang="en-IN" sz="2800" dirty="0">
                <a:effectLst/>
                <a:latin typeface="Calibri" panose="020F0502020204030204" pitchFamily="34" charset="0"/>
                <a:ea typeface="Calibri" panose="020F0502020204030204" pitchFamily="34" charset="0"/>
                <a:cs typeface="Times New Roman" panose="02020603050405020304" pitchFamily="18" charset="0"/>
              </a:rPr>
              <a:t> ostial atherosclerotic lesion</a:t>
            </a:r>
          </a:p>
          <a:p>
            <a:pPr marL="0" lvl="0" indent="0">
              <a:lnSpc>
                <a:spcPct val="107000"/>
              </a:lnSpc>
              <a:buNone/>
            </a:pPr>
            <a:r>
              <a:rPr lang="en-IN" sz="2800" dirty="0">
                <a:latin typeface="Calibri" panose="020F0502020204030204" pitchFamily="34" charset="0"/>
                <a:ea typeface="Calibri" panose="020F0502020204030204" pitchFamily="34" charset="0"/>
                <a:cs typeface="Times New Roman" panose="02020603050405020304" pitchFamily="18" charset="0"/>
              </a:rPr>
              <a:t>8) </a:t>
            </a:r>
            <a:r>
              <a:rPr lang="en-IN" sz="2800" dirty="0">
                <a:effectLst/>
                <a:latin typeface="Calibri" panose="020F0502020204030204" pitchFamily="34" charset="0"/>
                <a:ea typeface="Calibri" panose="020F0502020204030204" pitchFamily="34" charset="0"/>
                <a:cs typeface="Times New Roman" panose="02020603050405020304" pitchFamily="18" charset="0"/>
              </a:rPr>
              <a:t>presence of severe vessel tortuosity at lesion site</a:t>
            </a:r>
          </a:p>
          <a:p>
            <a:pPr marL="0" indent="0">
              <a:buNone/>
            </a:pPr>
            <a:endParaRPr lang="en-IN" dirty="0"/>
          </a:p>
        </p:txBody>
      </p:sp>
      <p:sp>
        <p:nvSpPr>
          <p:cNvPr id="4" name="Content Placeholder 3">
            <a:extLst>
              <a:ext uri="{FF2B5EF4-FFF2-40B4-BE49-F238E27FC236}">
                <a16:creationId xmlns:a16="http://schemas.microsoft.com/office/drawing/2014/main" id="{D414B1C2-1E0D-7C70-94D6-B3AFB8EFFE52}"/>
              </a:ext>
            </a:extLst>
          </p:cNvPr>
          <p:cNvSpPr>
            <a:spLocks noGrp="1"/>
          </p:cNvSpPr>
          <p:nvPr>
            <p:ph sz="half" idx="2"/>
          </p:nvPr>
        </p:nvSpPr>
        <p:spPr/>
        <p:txBody>
          <a:bodyPr>
            <a:normAutofit lnSpcReduction="10000"/>
          </a:bodyPr>
          <a:lstStyle/>
          <a:p>
            <a:pPr marL="0" lvl="0" indent="0">
              <a:lnSpc>
                <a:spcPct val="107000"/>
              </a:lnSpc>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9) atherosclerotic lesion length &gt;20mm</a:t>
            </a:r>
          </a:p>
          <a:p>
            <a:pPr marL="0" lvl="0" indent="0">
              <a:lnSpc>
                <a:spcPct val="107000"/>
              </a:lnSpc>
              <a:buNone/>
            </a:pPr>
            <a:r>
              <a:rPr lang="en-IN" sz="2800" dirty="0">
                <a:latin typeface="Calibri" panose="020F0502020204030204" pitchFamily="34" charset="0"/>
                <a:ea typeface="Calibri" panose="020F0502020204030204" pitchFamily="34" charset="0"/>
                <a:cs typeface="Times New Roman" panose="02020603050405020304" pitchFamily="18" charset="0"/>
              </a:rPr>
              <a:t>10) </a:t>
            </a:r>
            <a:r>
              <a:rPr lang="en-IN" sz="2800" dirty="0">
                <a:effectLst/>
                <a:latin typeface="Calibri" panose="020F0502020204030204" pitchFamily="34" charset="0"/>
                <a:ea typeface="Calibri" panose="020F0502020204030204" pitchFamily="34" charset="0"/>
                <a:cs typeface="Times New Roman" panose="02020603050405020304" pitchFamily="18" charset="0"/>
              </a:rPr>
              <a:t>presence of heavily calcified plaque</a:t>
            </a:r>
          </a:p>
          <a:p>
            <a:pPr marL="0" lvl="0" indent="0">
              <a:lnSpc>
                <a:spcPct val="107000"/>
              </a:lnSpc>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11) presence of thrombus</a:t>
            </a:r>
          </a:p>
          <a:p>
            <a:pPr marL="0" lv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12 ) presence of diffuse or small vessel disease</a:t>
            </a:r>
          </a:p>
          <a:p>
            <a:pPr marL="0" indent="0">
              <a:buNone/>
            </a:pPr>
            <a:endParaRPr lang="en-IN" dirty="0"/>
          </a:p>
        </p:txBody>
      </p:sp>
    </p:spTree>
    <p:extLst>
      <p:ext uri="{BB962C8B-B14F-4D97-AF65-F5344CB8AC3E}">
        <p14:creationId xmlns:p14="http://schemas.microsoft.com/office/powerpoint/2010/main" val="24608612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AA71-76D2-AE46-6F5D-598BAD23CF2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96B4841-FF5B-427F-D7AC-C8AE200A3E46}"/>
              </a:ext>
            </a:extLst>
          </p:cNvPr>
          <p:cNvSpPr>
            <a:spLocks noGrp="1"/>
          </p:cNvSpPr>
          <p:nvPr>
            <p:ph idx="1"/>
          </p:nvPr>
        </p:nvSpPr>
        <p:spPr/>
        <p:txBody>
          <a:bodyPr>
            <a:normAutofit/>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high &gt;33 and intermediate 23-32 SYNTAX scores—lower rates of MACCE with surgery compared with PCI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upto</a:t>
            </a:r>
            <a:r>
              <a:rPr lang="en-IN" sz="2400" dirty="0">
                <a:effectLst/>
                <a:latin typeface="Calibri" panose="020F0502020204030204" pitchFamily="34" charset="0"/>
                <a:ea typeface="Calibri" panose="020F0502020204030204" pitchFamily="34" charset="0"/>
                <a:cs typeface="Times New Roman" panose="02020603050405020304" pitchFamily="18" charset="0"/>
              </a:rPr>
              <a:t> 5yrs</a:t>
            </a:r>
          </a:p>
          <a:p>
            <a:pPr>
              <a:lnSpc>
                <a:spcPct val="107000"/>
              </a:lnSpc>
            </a:pPr>
            <a:r>
              <a:rPr lang="en-IN" sz="2400" dirty="0">
                <a:effectLst/>
                <a:latin typeface="Calibri" panose="020F0502020204030204" pitchFamily="34" charset="0"/>
                <a:ea typeface="Calibri" panose="020F0502020204030204" pitchFamily="34" charset="0"/>
                <a:cs typeface="Times New Roman" panose="02020603050405020304" pitchFamily="18" charset="0"/>
              </a:rPr>
              <a:t>high SYNTAX score 26.8% surgery v/s 44% PCI</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intermediate SYNTAX score—25.8% Surgery v/s 36% PCI</a:t>
            </a:r>
          </a:p>
          <a:p>
            <a:pPr>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low SYNTAX score—event rates were similar</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9046584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6C81-9131-381A-1E6F-A594C3B9D71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D83B5DC-2039-3503-6C9F-30B53C97F8FA}"/>
              </a:ext>
            </a:extLst>
          </p:cNvPr>
          <p:cNvSpPr>
            <a:spLocks noGrp="1"/>
          </p:cNvSpPr>
          <p:nvPr>
            <p:ph idx="1"/>
          </p:nvPr>
        </p:nvSpPr>
        <p:spPr/>
        <p:txBody>
          <a:bodyPr/>
          <a:lstStyle/>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PCI non inferior to CABG for Left Main CAD—MACCE occurred in 31% CABG v/s 36.9% PCI P-0.12</a:t>
            </a:r>
          </a:p>
          <a:p>
            <a:pPr marL="0" indent="0">
              <a:lnSpc>
                <a:spcPct val="107000"/>
              </a:lnSpc>
              <a:spcAft>
                <a:spcPts val="800"/>
              </a:spcAft>
              <a:buNone/>
            </a:pP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CABG and PCI had same survival rate at end of 10yrs except in 3 vessel disease</a:t>
            </a:r>
          </a:p>
          <a:p>
            <a:pPr marL="0" indent="0">
              <a:buNone/>
            </a:pPr>
            <a:endParaRPr lang="en-IN" dirty="0"/>
          </a:p>
        </p:txBody>
      </p:sp>
    </p:spTree>
    <p:extLst>
      <p:ext uri="{BB962C8B-B14F-4D97-AF65-F5344CB8AC3E}">
        <p14:creationId xmlns:p14="http://schemas.microsoft.com/office/powerpoint/2010/main" val="25190604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AB63-6AF0-A4F6-4735-E2E62E64AE12}"/>
              </a:ext>
            </a:extLst>
          </p:cNvPr>
          <p:cNvSpPr>
            <a:spLocks noGrp="1"/>
          </p:cNvSpPr>
          <p:nvPr>
            <p:ph type="title"/>
          </p:nvPr>
        </p:nvSpPr>
        <p:spPr/>
        <p:txBody>
          <a:bodyPr>
            <a:normAutofit/>
          </a:bodyPr>
          <a:lstStyle/>
          <a:p>
            <a:r>
              <a:rPr lang="en-IN" sz="3200" dirty="0">
                <a:effectLst/>
                <a:latin typeface="Calibri Light" panose="020F0302020204030204" pitchFamily="34" charset="0"/>
                <a:ea typeface="Calibri Light" panose="020F0302020204030204" pitchFamily="34" charset="0"/>
                <a:cs typeface="Calibri Light" panose="020F0302020204030204" pitchFamily="34" charset="0"/>
              </a:rPr>
              <a:t>Left main coronary artery disease</a:t>
            </a:r>
            <a:endParaRPr lang="en-IN" sz="3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623BC125-308E-A422-30C4-799D2523A75F}"/>
              </a:ext>
            </a:extLst>
          </p:cNvPr>
          <p:cNvSpPr>
            <a:spLocks noGrp="1"/>
          </p:cNvSpPr>
          <p:nvPr>
            <p:ph idx="1"/>
          </p:nvPr>
        </p:nvSpPr>
        <p:spPr/>
        <p:txBody>
          <a:bodyPr>
            <a:normAutofit lnSpcReduction="10000"/>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PRECOMBAT—The Premier of Randomized Comparison of Bypass Surgery versus Angiogram Trial—600 patients with LM at least 50% --PCI v/s CABG with a left internal mammary artery graft</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no difference in the primary end point of all cause mortality, MI, stroke and ischemia driven target vessel revascularization between PCI and CABG at end of 5yrs</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Target vessel revascularization was almost double in PCI group 11.4% v/s 5.5%</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LM + TVD—results favoured bypass surgery</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10yr follow up—no significant difference between PCI and CABG for MACE and all cause mortality</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5517269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01AA-D174-AACA-10B3-667FB465780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E8A99A1-5E5B-A1B0-EAAA-D36BC42FC0AF}"/>
              </a:ext>
            </a:extLst>
          </p:cNvPr>
          <p:cNvSpPr>
            <a:spLocks noGrp="1"/>
          </p:cNvSpPr>
          <p:nvPr>
            <p:ph idx="1"/>
          </p:nvPr>
        </p:nvSpPr>
        <p:spPr/>
        <p:txBody>
          <a:bodyPr/>
          <a:lstStyle/>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NOBLE trial—left main disease to PCI with biomatrix flex stent v/ CABG</a:t>
            </a:r>
          </a:p>
          <a:p>
            <a:pPr marL="342900" lvl="0" indent="-342900">
              <a:lnSpc>
                <a:spcPct val="107000"/>
              </a:lnSpc>
              <a:spcAft>
                <a:spcPts val="800"/>
              </a:spcAft>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At 5yr follow up—PCI was inferior to CABG for the primary endpoint but there was no difference in all cause mortality between the groups</a:t>
            </a:r>
          </a:p>
          <a:p>
            <a:pPr marL="0" indent="0">
              <a:buNone/>
            </a:pPr>
            <a:endParaRPr lang="en-IN" dirty="0"/>
          </a:p>
        </p:txBody>
      </p:sp>
    </p:spTree>
    <p:extLst>
      <p:ext uri="{BB962C8B-B14F-4D97-AF65-F5344CB8AC3E}">
        <p14:creationId xmlns:p14="http://schemas.microsoft.com/office/powerpoint/2010/main" val="9362444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98CE-A95F-621F-F648-15E1924EA9DA}"/>
              </a:ext>
            </a:extLst>
          </p:cNvPr>
          <p:cNvSpPr>
            <a:spLocks noGrp="1"/>
          </p:cNvSpPr>
          <p:nvPr>
            <p:ph type="title"/>
          </p:nvPr>
        </p:nvSpPr>
        <p:spPr/>
        <p:txBody>
          <a:bodyPr>
            <a:normAutofit/>
          </a:bodyPr>
          <a:lstStyle/>
          <a:p>
            <a:r>
              <a:rPr lang="en-IN" sz="2400" dirty="0">
                <a:effectLst/>
                <a:latin typeface="Calibri" panose="020F0502020204030204" pitchFamily="34" charset="0"/>
                <a:ea typeface="Calibri" panose="020F0502020204030204" pitchFamily="34" charset="0"/>
                <a:cs typeface="Times New Roman" panose="02020603050405020304" pitchFamily="18" charset="0"/>
              </a:rPr>
              <a:t>EXCEL—Evaluation of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Xience</a:t>
            </a:r>
            <a:r>
              <a:rPr lang="en-IN" sz="2400" dirty="0">
                <a:effectLst/>
                <a:latin typeface="Calibri" panose="020F0502020204030204" pitchFamily="34" charset="0"/>
                <a:ea typeface="Calibri" panose="020F0502020204030204" pitchFamily="34" charset="0"/>
                <a:cs typeface="Times New Roman" panose="02020603050405020304" pitchFamily="18" charset="0"/>
              </a:rPr>
              <a:t> versus Coronary artery bypass surgery for effectiveness of left Main revascularization trial</a:t>
            </a:r>
            <a:endParaRPr lang="en-IN" sz="2400" dirty="0"/>
          </a:p>
        </p:txBody>
      </p:sp>
      <p:sp>
        <p:nvSpPr>
          <p:cNvPr id="3" name="Content Placeholder 2">
            <a:extLst>
              <a:ext uri="{FF2B5EF4-FFF2-40B4-BE49-F238E27FC236}">
                <a16:creationId xmlns:a16="http://schemas.microsoft.com/office/drawing/2014/main" id="{0D0AA42D-9CE1-FA81-0D51-2D65B7E317C0}"/>
              </a:ext>
            </a:extLst>
          </p:cNvPr>
          <p:cNvSpPr>
            <a:spLocks noGrp="1"/>
          </p:cNvSpPr>
          <p:nvPr>
            <p:ph idx="1"/>
          </p:nvPr>
        </p:nvSpPr>
        <p:spPr/>
        <p:txBody>
          <a:bodyPr>
            <a:normAutofit fontScale="85000" lnSpcReduction="10000"/>
          </a:bodyPr>
          <a:lstStyle/>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LM disease with SYNTAX score &lt;32 to PCI with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everolimus</a:t>
            </a:r>
            <a:r>
              <a:rPr lang="en-IN" sz="2800" dirty="0">
                <a:effectLst/>
                <a:latin typeface="Calibri" panose="020F0502020204030204" pitchFamily="34" charset="0"/>
                <a:ea typeface="Calibri" panose="020F0502020204030204" pitchFamily="34" charset="0"/>
                <a:cs typeface="Times New Roman" panose="02020603050405020304" pitchFamily="18" charset="0"/>
              </a:rPr>
              <a:t> eluting stent v/s CABG</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3yr follow up—PCI non inferior to CABG for primary end point of death, MI or stroke </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higher event rate with CABG for secondary end point of death, MI or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storke</a:t>
            </a:r>
            <a:r>
              <a:rPr lang="en-IN" sz="2800" dirty="0">
                <a:effectLst/>
                <a:latin typeface="Calibri" panose="020F0502020204030204" pitchFamily="34" charset="0"/>
                <a:ea typeface="Calibri" panose="020F0502020204030204" pitchFamily="34" charset="0"/>
                <a:cs typeface="Times New Roman" panose="02020603050405020304" pitchFamily="18" charset="0"/>
              </a:rPr>
              <a:t> at 30days</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At 5yrs—PCI was associated with</a:t>
            </a:r>
            <a:r>
              <a:rPr lang="en-IN" sz="2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IN" sz="2800" dirty="0">
                <a:effectLst/>
                <a:latin typeface="Calibri" panose="020F0502020204030204" pitchFamily="34" charset="0"/>
                <a:ea typeface="Calibri" panose="020F0502020204030204" pitchFamily="34" charset="0"/>
                <a:cs typeface="Times New Roman" panose="02020603050405020304" pitchFamily="18" charset="0"/>
              </a:rPr>
              <a:t>Similar rate of primary end point, cardiovascular death, MI</a:t>
            </a:r>
          </a:p>
          <a:p>
            <a:pPr marL="342900" lvl="0" indent="-342900">
              <a:lnSpc>
                <a:spcPct val="107000"/>
              </a:lnSpc>
              <a:buFont typeface="Courier New" panose="02070309020205020404" pitchFamily="49" charset="0"/>
              <a:buChar char="o"/>
            </a:pPr>
            <a:r>
              <a:rPr lang="en-IN" sz="2800" dirty="0">
                <a:effectLst/>
                <a:latin typeface="Calibri" panose="020F0502020204030204" pitchFamily="34" charset="0"/>
                <a:ea typeface="Calibri" panose="020F0502020204030204" pitchFamily="34" charset="0"/>
                <a:cs typeface="Times New Roman" panose="02020603050405020304" pitchFamily="18" charset="0"/>
              </a:rPr>
              <a:t>Lower rates of Cerebrovascular events</a:t>
            </a:r>
          </a:p>
          <a:p>
            <a:pPr marL="342900" lvl="0" indent="-342900">
              <a:lnSpc>
                <a:spcPct val="107000"/>
              </a:lnSpc>
              <a:spcAft>
                <a:spcPts val="800"/>
              </a:spcAft>
              <a:buFont typeface="Courier New" panose="02070309020205020404" pitchFamily="49" charset="0"/>
              <a:buChar char="o"/>
            </a:pPr>
            <a:r>
              <a:rPr lang="en-IN" sz="2800" dirty="0">
                <a:effectLst/>
                <a:latin typeface="Calibri" panose="020F0502020204030204" pitchFamily="34" charset="0"/>
                <a:ea typeface="Calibri" panose="020F0502020204030204" pitchFamily="34" charset="0"/>
                <a:cs typeface="Times New Roman" panose="02020603050405020304" pitchFamily="18" charset="0"/>
              </a:rPr>
              <a:t>Higher rates of all cause death and ischemia driven revascularization</a:t>
            </a:r>
          </a:p>
          <a:p>
            <a:pPr marL="0" indent="0">
              <a:lnSpc>
                <a:spcPct val="107000"/>
              </a:lnSpc>
              <a:spcAft>
                <a:spcPts val="800"/>
              </a:spcAft>
              <a:buNone/>
            </a:pP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40559697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9E3A-0CC8-4792-8E5D-F1FE5E89479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38885A6-53E6-A89A-0BC1-567F15137B0B}"/>
              </a:ext>
            </a:extLst>
          </p:cNvPr>
          <p:cNvSpPr>
            <a:spLocks noGrp="1"/>
          </p:cNvSpPr>
          <p:nvPr>
            <p:ph idx="1"/>
          </p:nvPr>
        </p:nvSpPr>
        <p:spPr/>
        <p:txBody>
          <a:bodyPr/>
          <a:lstStyle/>
          <a:p>
            <a:pPr marL="0" indent="0">
              <a:lnSpc>
                <a:spcPct val="107000"/>
              </a:lnSpc>
              <a:spcAft>
                <a:spcPts val="800"/>
              </a:spcAft>
              <a:buNone/>
            </a:pPr>
            <a:r>
              <a:rPr lang="en-IN" dirty="0">
                <a:effectLst/>
                <a:latin typeface="Calibri" panose="020F0502020204030204" pitchFamily="34" charset="0"/>
                <a:ea typeface="Calibri" panose="020F0502020204030204" pitchFamily="34" charset="0"/>
                <a:cs typeface="Times New Roman" panose="02020603050405020304" pitchFamily="18" charset="0"/>
              </a:rPr>
              <a:t>Meta analysis</a:t>
            </a:r>
          </a:p>
          <a:p>
            <a:pPr marL="342900" lvl="0" indent="-342900">
              <a:lnSpc>
                <a:spcPct val="107000"/>
              </a:lnSpc>
              <a:buFont typeface="Courier New" panose="02070309020205020404" pitchFamily="49" charset="0"/>
              <a:buChar char="o"/>
            </a:pPr>
            <a:r>
              <a:rPr lang="en-IN" dirty="0">
                <a:effectLst/>
                <a:latin typeface="Calibri" panose="020F0502020204030204" pitchFamily="34" charset="0"/>
                <a:ea typeface="Calibri" panose="020F0502020204030204" pitchFamily="34" charset="0"/>
                <a:cs typeface="Times New Roman" panose="02020603050405020304" pitchFamily="18" charset="0"/>
              </a:rPr>
              <a:t>Similar risk of all cause death HR 1.11, cardiovascular death, MI and stroke</a:t>
            </a:r>
          </a:p>
          <a:p>
            <a:pPr marL="342900" lvl="0" indent="-342900">
              <a:lnSpc>
                <a:spcPct val="107000"/>
              </a:lnSpc>
              <a:spcAft>
                <a:spcPts val="800"/>
              </a:spcAft>
              <a:buFont typeface="Courier New" panose="02070309020205020404" pitchFamily="49" charset="0"/>
              <a:buChar char="o"/>
            </a:pPr>
            <a:r>
              <a:rPr lang="en-IN" dirty="0">
                <a:effectLst/>
                <a:latin typeface="Calibri" panose="020F0502020204030204" pitchFamily="34" charset="0"/>
                <a:ea typeface="Calibri" panose="020F0502020204030204" pitchFamily="34" charset="0"/>
                <a:cs typeface="Times New Roman" panose="02020603050405020304" pitchFamily="18" charset="0"/>
              </a:rPr>
              <a:t>Higher risk of repeat </a:t>
            </a:r>
            <a:r>
              <a:rPr lang="en-IN" dirty="0" err="1">
                <a:effectLst/>
                <a:latin typeface="Calibri" panose="020F0502020204030204" pitchFamily="34" charset="0"/>
                <a:ea typeface="Calibri" panose="020F0502020204030204" pitchFamily="34" charset="0"/>
                <a:cs typeface="Times New Roman" panose="02020603050405020304" pitchFamily="18" charset="0"/>
              </a:rPr>
              <a:t>revasularization</a:t>
            </a:r>
            <a:r>
              <a:rPr lang="en-IN" dirty="0">
                <a:effectLst/>
                <a:latin typeface="Calibri" panose="020F0502020204030204" pitchFamily="34" charset="0"/>
                <a:ea typeface="Calibri" panose="020F0502020204030204" pitchFamily="34" charset="0"/>
                <a:cs typeface="Times New Roman" panose="02020603050405020304" pitchFamily="18" charset="0"/>
              </a:rPr>
              <a:t> with PCI </a:t>
            </a:r>
          </a:p>
          <a:p>
            <a:pPr marL="0" indent="0">
              <a:buNone/>
            </a:pPr>
            <a:endParaRPr lang="en-IN" dirty="0"/>
          </a:p>
        </p:txBody>
      </p:sp>
    </p:spTree>
    <p:extLst>
      <p:ext uri="{BB962C8B-B14F-4D97-AF65-F5344CB8AC3E}">
        <p14:creationId xmlns:p14="http://schemas.microsoft.com/office/powerpoint/2010/main" val="97847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4FA3-67FE-C2EB-0DE4-C8D06659B0C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D3E20FE-990A-51E4-49B5-A12CD02A0F77}"/>
              </a:ext>
            </a:extLst>
          </p:cNvPr>
          <p:cNvSpPr>
            <a:spLocks noGrp="1"/>
          </p:cNvSpPr>
          <p:nvPr>
            <p:ph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Features of high risk for adverse events in SIHD</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Older age</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Males</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Diabetes mellitus</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Previous MI</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Symptoms typical of angina</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Severity of angina</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Presence of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dysponea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20812320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AB3F-6461-0414-8C2F-39CEAF9E3432}"/>
              </a:ext>
            </a:extLst>
          </p:cNvPr>
          <p:cNvSpPr>
            <a:spLocks noGrp="1"/>
          </p:cNvSpPr>
          <p:nvPr>
            <p:ph type="title"/>
          </p:nvPr>
        </p:nvSpPr>
        <p:spPr/>
        <p:txBody>
          <a:bodyPr>
            <a:normAutofit/>
          </a:bodyPr>
          <a:lstStyle/>
          <a:p>
            <a:r>
              <a:rPr lang="en-IN" sz="3200" dirty="0">
                <a:effectLst/>
                <a:latin typeface="Calibri" panose="020F0502020204030204" pitchFamily="34" charset="0"/>
                <a:ea typeface="Calibri" panose="020F0502020204030204" pitchFamily="34" charset="0"/>
                <a:cs typeface="Times New Roman" panose="02020603050405020304" pitchFamily="18" charset="0"/>
              </a:rPr>
              <a:t>Diabetes mellitus</a:t>
            </a:r>
            <a:endParaRPr lang="en-IN" sz="3200" dirty="0"/>
          </a:p>
        </p:txBody>
      </p:sp>
      <p:sp>
        <p:nvSpPr>
          <p:cNvPr id="3" name="Content Placeholder 2">
            <a:extLst>
              <a:ext uri="{FF2B5EF4-FFF2-40B4-BE49-F238E27FC236}">
                <a16:creationId xmlns:a16="http://schemas.microsoft.com/office/drawing/2014/main" id="{1183539D-666F-85B1-C712-952D712A5531}"/>
              </a:ext>
            </a:extLst>
          </p:cNvPr>
          <p:cNvSpPr>
            <a:spLocks noGrp="1"/>
          </p:cNvSpPr>
          <p:nvPr>
            <p:ph idx="1"/>
          </p:nvPr>
        </p:nvSpPr>
        <p:spPr/>
        <p:txBody>
          <a:bodyPr>
            <a:normAutofit lnSpcReduction="10000"/>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a:t>
            </a:r>
            <a:r>
              <a:rPr lang="en-IN" sz="2400" dirty="0">
                <a:effectLst/>
                <a:latin typeface="Calibri" panose="020F0502020204030204" pitchFamily="34" charset="0"/>
                <a:ea typeface="Calibri" panose="020F0502020204030204" pitchFamily="34" charset="0"/>
                <a:cs typeface="Times New Roman" panose="02020603050405020304" pitchFamily="18" charset="0"/>
              </a:rPr>
              <a:t>mportant predictors of outcome </a:t>
            </a:r>
          </a:p>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major determinant of the optimal mode of revascularization</a:t>
            </a:r>
          </a:p>
          <a:p>
            <a:pPr marL="0" indent="0">
              <a:lnSpc>
                <a:spcPct val="107000"/>
              </a:lnSpc>
              <a:spcAft>
                <a:spcPts val="800"/>
              </a:spcAft>
              <a:buNone/>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Issues with diabetes—</a:t>
            </a:r>
          </a:p>
          <a:p>
            <a:pPr marL="342900" lvl="0" indent="-342900">
              <a:lnSpc>
                <a:spcPct val="107000"/>
              </a:lnSpc>
              <a:buFont typeface="Courier New" panose="02070309020205020404" pitchFamily="49" charset="0"/>
              <a:buChar char="o"/>
            </a:pPr>
            <a:r>
              <a:rPr lang="en-IN" sz="2400" dirty="0">
                <a:effectLst/>
                <a:latin typeface="Calibri" panose="020F0502020204030204" pitchFamily="34" charset="0"/>
                <a:ea typeface="Calibri" panose="020F0502020204030204" pitchFamily="34" charset="0"/>
                <a:cs typeface="Times New Roman" panose="02020603050405020304" pitchFamily="18" charset="0"/>
              </a:rPr>
              <a:t>Greater extend of disease</a:t>
            </a:r>
          </a:p>
          <a:p>
            <a:pPr marL="342900" lvl="0" indent="-342900">
              <a:lnSpc>
                <a:spcPct val="107000"/>
              </a:lnSpc>
              <a:buFont typeface="Courier New" panose="02070309020205020404" pitchFamily="49" charset="0"/>
              <a:buChar char="o"/>
            </a:pPr>
            <a:r>
              <a:rPr lang="en-IN" sz="2400" dirty="0">
                <a:effectLst/>
                <a:latin typeface="Calibri" panose="020F0502020204030204" pitchFamily="34" charset="0"/>
                <a:ea typeface="Calibri" panose="020F0502020204030204" pitchFamily="34" charset="0"/>
                <a:cs typeface="Times New Roman" panose="02020603050405020304" pitchFamily="18" charset="0"/>
              </a:rPr>
              <a:t>Higher risk of other comorbidities like renal dysfunction, LV dysfunction</a:t>
            </a:r>
          </a:p>
          <a:p>
            <a:pPr marL="342900" lvl="0" indent="-342900">
              <a:lnSpc>
                <a:spcPct val="107000"/>
              </a:lnSpc>
              <a:buFont typeface="Courier New" panose="02070309020205020404" pitchFamily="49" charset="0"/>
              <a:buChar char="o"/>
            </a:pPr>
            <a:r>
              <a:rPr lang="en-IN" sz="2400" dirty="0">
                <a:effectLst/>
                <a:latin typeface="Calibri" panose="020F0502020204030204" pitchFamily="34" charset="0"/>
                <a:ea typeface="Calibri" panose="020F0502020204030204" pitchFamily="34" charset="0"/>
                <a:cs typeface="Times New Roman" panose="02020603050405020304" pitchFamily="18" charset="0"/>
              </a:rPr>
              <a:t>Higher chance of thrombosis</a:t>
            </a:r>
          </a:p>
          <a:p>
            <a:pPr marL="342900" lvl="0" indent="-342900">
              <a:lnSpc>
                <a:spcPct val="107000"/>
              </a:lnSpc>
              <a:spcAft>
                <a:spcPts val="800"/>
              </a:spcAft>
              <a:buFont typeface="Courier New" panose="02070309020205020404" pitchFamily="49" charset="0"/>
              <a:buChar char="o"/>
            </a:pPr>
            <a:r>
              <a:rPr lang="en-IN" sz="2400" dirty="0">
                <a:effectLst/>
                <a:latin typeface="Calibri" panose="020F0502020204030204" pitchFamily="34" charset="0"/>
                <a:ea typeface="Calibri" panose="020F0502020204030204" pitchFamily="34" charset="0"/>
                <a:cs typeface="Times New Roman" panose="02020603050405020304" pitchFamily="18" charset="0"/>
              </a:rPr>
              <a:t>Higher rate of in stent restenosis and target vessel revascularization</a:t>
            </a:r>
          </a:p>
          <a:p>
            <a:pPr marL="0" indent="0">
              <a:buNone/>
            </a:pPr>
            <a:endParaRPr lang="en-IN" sz="2400" dirty="0"/>
          </a:p>
        </p:txBody>
      </p:sp>
    </p:spTree>
    <p:extLst>
      <p:ext uri="{BB962C8B-B14F-4D97-AF65-F5344CB8AC3E}">
        <p14:creationId xmlns:p14="http://schemas.microsoft.com/office/powerpoint/2010/main" val="26880304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E913-8BCA-6353-FAA9-1F3C9CAB2229}"/>
              </a:ext>
            </a:extLst>
          </p:cNvPr>
          <p:cNvSpPr>
            <a:spLocks noGrp="1"/>
          </p:cNvSpPr>
          <p:nvPr>
            <p:ph type="title"/>
          </p:nvPr>
        </p:nvSpPr>
        <p:spPr/>
        <p:txBody>
          <a:bodyPr>
            <a:normAutofit/>
          </a:bodyPr>
          <a:lstStyle/>
          <a:p>
            <a:r>
              <a:rPr lang="en-IN" sz="2800" dirty="0">
                <a:effectLst/>
                <a:latin typeface="Calibri" panose="020F0502020204030204" pitchFamily="34" charset="0"/>
                <a:ea typeface="Calibri" panose="020F0502020204030204" pitchFamily="34" charset="0"/>
                <a:cs typeface="Times New Roman" panose="02020603050405020304" pitchFamily="18" charset="0"/>
              </a:rPr>
              <a:t>FREEDOM trial</a:t>
            </a:r>
            <a:endParaRPr lang="en-IN" sz="2800" dirty="0"/>
          </a:p>
        </p:txBody>
      </p:sp>
      <p:sp>
        <p:nvSpPr>
          <p:cNvPr id="3" name="Content Placeholder 2">
            <a:extLst>
              <a:ext uri="{FF2B5EF4-FFF2-40B4-BE49-F238E27FC236}">
                <a16:creationId xmlns:a16="http://schemas.microsoft.com/office/drawing/2014/main" id="{A62C1F4C-540D-9A36-0191-0756CD0E8CC9}"/>
              </a:ext>
            </a:extLst>
          </p:cNvPr>
          <p:cNvSpPr>
            <a:spLocks noGrp="1"/>
          </p:cNvSpPr>
          <p:nvPr>
            <p:ph idx="1"/>
          </p:nvPr>
        </p:nvSpPr>
        <p:spPr/>
        <p:txBody>
          <a:bodyPr>
            <a:normAutofit lnSpcReduction="10000"/>
          </a:bodyPr>
          <a:lstStyle/>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to address optimal revascularization strategy in patients with Diabetes and multivessel CAD—in absence of left main disease, prior CABG, prior stenting in 6months and current ST elevation MI—CABG v/s first generation DES</a:t>
            </a:r>
          </a:p>
          <a:p>
            <a:pPr marL="342900" lvl="0" indent="-342900">
              <a:lnSpc>
                <a:spcPct val="107000"/>
              </a:lnSpc>
              <a:buFont typeface="Courier New" panose="02070309020205020404" pitchFamily="49" charset="0"/>
              <a:buChar char="o"/>
            </a:pPr>
            <a:r>
              <a:rPr lang="en-IN" sz="2800" dirty="0">
                <a:effectLst/>
                <a:latin typeface="Calibri" panose="020F0502020204030204" pitchFamily="34" charset="0"/>
                <a:ea typeface="Calibri" panose="020F0502020204030204" pitchFamily="34" charset="0"/>
                <a:cs typeface="Times New Roman" panose="02020603050405020304" pitchFamily="18" charset="0"/>
              </a:rPr>
              <a:t>Primary composite end point of death, non fatal MI, non fatal stroke was lower in CABG group than in PCI group 18.7% v/s 26.6% -driven by decrease in MI, death but increase in stroke</a:t>
            </a:r>
          </a:p>
          <a:p>
            <a:pPr marL="342900" lvl="0" indent="-342900">
              <a:lnSpc>
                <a:spcPct val="107000"/>
              </a:lnSpc>
              <a:spcAft>
                <a:spcPts val="800"/>
              </a:spcAft>
              <a:buFont typeface="Courier New" panose="02070309020205020404" pitchFamily="49" charset="0"/>
              <a:buChar char="o"/>
            </a:pPr>
            <a:r>
              <a:rPr lang="en-IN" sz="2800" dirty="0">
                <a:effectLst/>
                <a:latin typeface="Calibri" panose="020F0502020204030204" pitchFamily="34" charset="0"/>
                <a:ea typeface="Calibri" panose="020F0502020204030204" pitchFamily="34" charset="0"/>
                <a:cs typeface="Times New Roman" panose="02020603050405020304" pitchFamily="18" charset="0"/>
              </a:rPr>
              <a:t>Long term follow up—7.5yrs—all cause mortality was significantly higher in PCI-DES group</a:t>
            </a:r>
          </a:p>
          <a:p>
            <a:pPr marL="0" indent="0">
              <a:buNone/>
            </a:pPr>
            <a:endParaRPr lang="en-IN" dirty="0"/>
          </a:p>
        </p:txBody>
      </p:sp>
    </p:spTree>
    <p:extLst>
      <p:ext uri="{BB962C8B-B14F-4D97-AF65-F5344CB8AC3E}">
        <p14:creationId xmlns:p14="http://schemas.microsoft.com/office/powerpoint/2010/main" val="28838719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5240-EC1E-6354-FC60-EA74BCB211A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B08E731-9CF7-1855-906A-FC7CB5F2B23F}"/>
              </a:ext>
            </a:extLst>
          </p:cNvPr>
          <p:cNvSpPr>
            <a:spLocks noGrp="1"/>
          </p:cNvSpPr>
          <p:nvPr>
            <p:ph idx="1"/>
          </p:nvPr>
        </p:nvSpPr>
        <p:spPr/>
        <p:txBody>
          <a:bodyPr/>
          <a:lstStyle/>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Meta analysis in PCI with second generation DES—</a:t>
            </a:r>
          </a:p>
          <a:p>
            <a:pPr marL="342900" lvl="0" indent="-342900">
              <a:lnSpc>
                <a:spcPct val="107000"/>
              </a:lnSpc>
              <a:buFont typeface="Courier New" panose="02070309020205020404" pitchFamily="49" charset="0"/>
              <a:buChar char="o"/>
            </a:pPr>
            <a:r>
              <a:rPr lang="en-IN" sz="2800" dirty="0">
                <a:effectLst/>
                <a:latin typeface="Calibri" panose="020F0502020204030204" pitchFamily="34" charset="0"/>
                <a:ea typeface="Calibri" panose="020F0502020204030204" pitchFamily="34" charset="0"/>
                <a:cs typeface="Times New Roman" panose="02020603050405020304" pitchFamily="18" charset="0"/>
              </a:rPr>
              <a:t>Long term mortality gap decreased to statistically non significant </a:t>
            </a:r>
          </a:p>
          <a:p>
            <a:pPr marL="342900" lvl="0" indent="-342900">
              <a:lnSpc>
                <a:spcPct val="107000"/>
              </a:lnSpc>
              <a:spcAft>
                <a:spcPts val="800"/>
              </a:spcAft>
              <a:buFont typeface="Courier New" panose="02070309020205020404" pitchFamily="49" charset="0"/>
              <a:buChar char="o"/>
            </a:pPr>
            <a:r>
              <a:rPr lang="en-IN" sz="2800" dirty="0">
                <a:effectLst/>
                <a:latin typeface="Calibri" panose="020F0502020204030204" pitchFamily="34" charset="0"/>
                <a:ea typeface="Calibri" panose="020F0502020204030204" pitchFamily="34" charset="0"/>
                <a:cs typeface="Times New Roman" panose="02020603050405020304" pitchFamily="18" charset="0"/>
              </a:rPr>
              <a:t>Lower upfront risk of death and stroke in PCI group</a:t>
            </a:r>
          </a:p>
          <a:p>
            <a:pPr marL="0" indent="0">
              <a:buNone/>
            </a:pPr>
            <a:endParaRPr lang="en-IN" dirty="0"/>
          </a:p>
        </p:txBody>
      </p:sp>
    </p:spTree>
    <p:extLst>
      <p:ext uri="{BB962C8B-B14F-4D97-AF65-F5344CB8AC3E}">
        <p14:creationId xmlns:p14="http://schemas.microsoft.com/office/powerpoint/2010/main" val="5918505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8CE5-A07E-02E9-874C-466734E49248}"/>
              </a:ext>
            </a:extLst>
          </p:cNvPr>
          <p:cNvSpPr>
            <a:spLocks noGrp="1"/>
          </p:cNvSpPr>
          <p:nvPr>
            <p:ph type="title"/>
          </p:nvPr>
        </p:nvSpPr>
        <p:spPr/>
        <p:txBody>
          <a:bodyPr>
            <a:normAutofit/>
          </a:bodyPr>
          <a:lstStyle/>
          <a:p>
            <a:r>
              <a:rPr lang="en-IN" sz="3200" dirty="0">
                <a:effectLst/>
                <a:latin typeface="Calibri Light" panose="020F0302020204030204" pitchFamily="34" charset="0"/>
                <a:ea typeface="Calibri Light" panose="020F0302020204030204" pitchFamily="34" charset="0"/>
                <a:cs typeface="Calibri Light" panose="020F0302020204030204" pitchFamily="34" charset="0"/>
              </a:rPr>
              <a:t>Left ventricular systolic dysfunction</a:t>
            </a:r>
            <a:endParaRPr lang="en-IN" sz="3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AA3F3A6D-B263-13DD-BB7C-5A30A15729AD}"/>
              </a:ext>
            </a:extLst>
          </p:cNvPr>
          <p:cNvSpPr>
            <a:spLocks noGrp="1"/>
          </p:cNvSpPr>
          <p:nvPr>
            <p:ph idx="1"/>
          </p:nvPr>
        </p:nvSpPr>
        <p:spPr/>
        <p:txBody>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From analysis for 4616 patients with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mutlivessel</a:t>
            </a:r>
            <a:r>
              <a:rPr lang="en-IN" sz="2400" dirty="0">
                <a:effectLst/>
                <a:latin typeface="Calibri" panose="020F0502020204030204" pitchFamily="34" charset="0"/>
                <a:ea typeface="Calibri" panose="020F0502020204030204" pitchFamily="34" charset="0"/>
                <a:cs typeface="Times New Roman" panose="02020603050405020304" pitchFamily="18" charset="0"/>
              </a:rPr>
              <a:t> disease and severe LV dysfunction (EF35%) PCI with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evrolimus</a:t>
            </a:r>
            <a:r>
              <a:rPr lang="en-IN" sz="2400" dirty="0">
                <a:effectLst/>
                <a:latin typeface="Calibri" panose="020F0502020204030204" pitchFamily="34" charset="0"/>
                <a:ea typeface="Calibri" panose="020F0502020204030204" pitchFamily="34" charset="0"/>
                <a:cs typeface="Times New Roman" panose="02020603050405020304" pitchFamily="18" charset="0"/>
              </a:rPr>
              <a:t> eluting stent vs CABG</a:t>
            </a:r>
          </a:p>
          <a:p>
            <a:pPr marL="0" lvl="0" indent="0">
              <a:lnSpc>
                <a:spcPct val="107000"/>
              </a:lnSpc>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At median follow up 2.9yrs—</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Similar risk of death HR 1.01</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Increased risk of MI HR 2.16</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Lower risk of stroke HR 0.57</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Higher risk of repeat revascularization HR 2.54</a:t>
            </a:r>
          </a:p>
          <a:p>
            <a:pPr marL="0" indent="0">
              <a:buNone/>
            </a:pPr>
            <a:endParaRPr lang="en-IN" dirty="0"/>
          </a:p>
        </p:txBody>
      </p:sp>
    </p:spTree>
    <p:extLst>
      <p:ext uri="{BB962C8B-B14F-4D97-AF65-F5344CB8AC3E}">
        <p14:creationId xmlns:p14="http://schemas.microsoft.com/office/powerpoint/2010/main" val="11225285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636-58D0-C88E-A7F7-6AEC0C42C5BB}"/>
              </a:ext>
            </a:extLst>
          </p:cNvPr>
          <p:cNvSpPr>
            <a:spLocks noGrp="1"/>
          </p:cNvSpPr>
          <p:nvPr>
            <p:ph type="title"/>
          </p:nvPr>
        </p:nvSpPr>
        <p:spPr/>
        <p:txBody>
          <a:bodyPr>
            <a:normAutofit/>
          </a:bodyPr>
          <a:lstStyle/>
          <a:p>
            <a:r>
              <a:rPr lang="en-IN" sz="3200" dirty="0"/>
              <a:t>Follow up</a:t>
            </a:r>
          </a:p>
        </p:txBody>
      </p:sp>
      <p:sp>
        <p:nvSpPr>
          <p:cNvPr id="3" name="Content Placeholder 2">
            <a:extLst>
              <a:ext uri="{FF2B5EF4-FFF2-40B4-BE49-F238E27FC236}">
                <a16:creationId xmlns:a16="http://schemas.microsoft.com/office/drawing/2014/main" id="{B5CD848B-EF8A-EFA6-7344-0C0BE8E8DC06}"/>
              </a:ext>
            </a:extLst>
          </p:cNvPr>
          <p:cNvSpPr>
            <a:spLocks noGrp="1"/>
          </p:cNvSpPr>
          <p:nvPr>
            <p:ph sz="half" idx="1"/>
          </p:nvPr>
        </p:nvSpPr>
        <p:spPr/>
        <p:txBody>
          <a:bodyPr>
            <a:normAutofit fontScale="92500" lnSpcReduction="20000"/>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After initiation and titration of OMT—follow up every 4-6 months</a:t>
            </a:r>
          </a:p>
          <a:p>
            <a:pPr marL="0" indent="0">
              <a:lnSpc>
                <a:spcPct val="107000"/>
              </a:lnSpc>
              <a:spcAft>
                <a:spcPts val="800"/>
              </a:spcAft>
              <a:buNone/>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General assessment—</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Functional capacity</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Response to treatment</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Changes in quality of life</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Any adverse effect of medications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FLP every 6-12months</a:t>
            </a:r>
          </a:p>
          <a:p>
            <a:pPr marL="0" indent="0">
              <a:buNone/>
            </a:pPr>
            <a:endParaRPr lang="en-IN" dirty="0"/>
          </a:p>
        </p:txBody>
      </p:sp>
      <p:sp>
        <p:nvSpPr>
          <p:cNvPr id="4" name="Content Placeholder 3">
            <a:extLst>
              <a:ext uri="{FF2B5EF4-FFF2-40B4-BE49-F238E27FC236}">
                <a16:creationId xmlns:a16="http://schemas.microsoft.com/office/drawing/2014/main" id="{1057041E-BE7A-8E03-C9F1-A4F56608CD6A}"/>
              </a:ext>
            </a:extLst>
          </p:cNvPr>
          <p:cNvSpPr>
            <a:spLocks noGrp="1"/>
          </p:cNvSpPr>
          <p:nvPr>
            <p:ph sz="half" idx="2"/>
          </p:nvPr>
        </p:nvSpPr>
        <p:spPr/>
        <p:txBody>
          <a:bodyPr>
            <a:normAutofit fontScale="92500" lnSpcReduction="20000"/>
          </a:bodyPr>
          <a:lstStyle/>
          <a:p>
            <a:pPr marL="0" indent="0">
              <a:buNone/>
            </a:pPr>
            <a:endParaRPr lang="en-IN" dirty="0"/>
          </a:p>
        </p:txBody>
      </p:sp>
    </p:spTree>
    <p:extLst>
      <p:ext uri="{BB962C8B-B14F-4D97-AF65-F5344CB8AC3E}">
        <p14:creationId xmlns:p14="http://schemas.microsoft.com/office/powerpoint/2010/main" val="22772632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115A-E999-D7DE-DD0F-FF4542D13BE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6E639D6-2D91-EA9E-E66D-EFAAA13655C2}"/>
              </a:ext>
            </a:extLst>
          </p:cNvPr>
          <p:cNvSpPr>
            <a:spLocks noGrp="1"/>
          </p:cNvSpPr>
          <p:nvPr>
            <p:ph sz="half" idx="1"/>
          </p:nvPr>
        </p:nvSpPr>
        <p:spPr/>
        <p:txBody>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Screen for—</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Depression, social isolation</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CKD</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Peripheral vascular disease</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Sexual dysfunction</a:t>
            </a:r>
          </a:p>
          <a:p>
            <a:pPr marL="342900" lvl="0" indent="-342900">
              <a:lnSpc>
                <a:spcPct val="107000"/>
              </a:lnSpc>
              <a:spcAft>
                <a:spcPts val="800"/>
              </a:spcAft>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Obstructive sleep apnoea</a:t>
            </a:r>
          </a:p>
          <a:p>
            <a:pPr marL="0" indent="0">
              <a:buNone/>
            </a:pPr>
            <a:endParaRPr lang="en-IN" dirty="0"/>
          </a:p>
        </p:txBody>
      </p:sp>
      <p:sp>
        <p:nvSpPr>
          <p:cNvPr id="4" name="Content Placeholder 3">
            <a:extLst>
              <a:ext uri="{FF2B5EF4-FFF2-40B4-BE49-F238E27FC236}">
                <a16:creationId xmlns:a16="http://schemas.microsoft.com/office/drawing/2014/main" id="{445469C2-5A23-7566-7A52-5CDDFD64FAD3}"/>
              </a:ext>
            </a:extLst>
          </p:cNvPr>
          <p:cNvSpPr>
            <a:spLocks noGrp="1"/>
          </p:cNvSpPr>
          <p:nvPr>
            <p:ph sz="half" idx="2"/>
          </p:nvPr>
        </p:nvSpPr>
        <p:spPr/>
        <p:txBody>
          <a:bodyPr/>
          <a:lstStyle/>
          <a:p>
            <a:endParaRPr lang="en-IN"/>
          </a:p>
        </p:txBody>
      </p:sp>
    </p:spTree>
    <p:extLst>
      <p:ext uri="{BB962C8B-B14F-4D97-AF65-F5344CB8AC3E}">
        <p14:creationId xmlns:p14="http://schemas.microsoft.com/office/powerpoint/2010/main" val="42411311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55161-A1F1-9850-00D5-84325E2B75E7}"/>
              </a:ext>
            </a:extLst>
          </p:cNvPr>
          <p:cNvSpPr>
            <a:spLocks noGrp="1"/>
          </p:cNvSpPr>
          <p:nvPr>
            <p:ph type="title"/>
          </p:nvPr>
        </p:nvSpPr>
        <p:spPr/>
        <p:txBody>
          <a:bodyPr/>
          <a:lstStyle/>
          <a:p>
            <a:r>
              <a:rPr lang="en-IN" dirty="0"/>
              <a:t>Refractory angina</a:t>
            </a:r>
          </a:p>
        </p:txBody>
      </p:sp>
      <p:sp>
        <p:nvSpPr>
          <p:cNvPr id="6" name="Content Placeholder 5">
            <a:extLst>
              <a:ext uri="{FF2B5EF4-FFF2-40B4-BE49-F238E27FC236}">
                <a16:creationId xmlns:a16="http://schemas.microsoft.com/office/drawing/2014/main" id="{39D25618-EC6E-8B54-1EE9-139E2E800227}"/>
              </a:ext>
            </a:extLst>
          </p:cNvPr>
          <p:cNvSpPr>
            <a:spLocks noGrp="1"/>
          </p:cNvSpPr>
          <p:nvPr>
            <p:ph idx="1"/>
          </p:nvPr>
        </p:nvSpPr>
        <p:spPr/>
        <p:txBody>
          <a:bodyPr>
            <a:normAutofit/>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Long lasting symptoms despite (&gt; 3months) –due to established reversible ischemia in the presence of obstructive CAD—which cannot be controlled by</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Escalating medical therapy with use of second and third line pharmacological agents</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Bypass grafting  or Stenting</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Including PCI for Chronic total occlusion</a:t>
            </a:r>
          </a:p>
          <a:p>
            <a:pPr marL="0" lvl="0" indent="0">
              <a:lnSpc>
                <a:spcPct val="107000"/>
              </a:lnSpc>
              <a:spcAft>
                <a:spcPts val="800"/>
              </a:spcAft>
              <a:buNone/>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Poor quality of life with recurrent hospitalization</a:t>
            </a:r>
          </a:p>
          <a:p>
            <a:pPr marL="0" lv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8031093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359-9690-22FA-ECEB-4EC4D6B426FD}"/>
              </a:ext>
            </a:extLst>
          </p:cNvPr>
          <p:cNvSpPr>
            <a:spLocks noGrp="1"/>
          </p:cNvSpPr>
          <p:nvPr>
            <p:ph type="title"/>
          </p:nvPr>
        </p:nvSpPr>
        <p:spPr/>
        <p:txBody>
          <a:bodyPr/>
          <a:lstStyle/>
          <a:p>
            <a:r>
              <a:rPr lang="en-IN" sz="4400" dirty="0">
                <a:effectLst/>
                <a:latin typeface="Calibri" panose="020F0502020204030204" pitchFamily="34" charset="0"/>
                <a:ea typeface="Calibri" panose="020F0502020204030204" pitchFamily="34" charset="0"/>
                <a:cs typeface="Times New Roman" panose="02020603050405020304" pitchFamily="18" charset="0"/>
              </a:rPr>
              <a:t>Treatment options</a:t>
            </a:r>
            <a:endParaRPr lang="en-IN" dirty="0"/>
          </a:p>
        </p:txBody>
      </p:sp>
      <p:sp>
        <p:nvSpPr>
          <p:cNvPr id="3" name="Content Placeholder 2">
            <a:extLst>
              <a:ext uri="{FF2B5EF4-FFF2-40B4-BE49-F238E27FC236}">
                <a16:creationId xmlns:a16="http://schemas.microsoft.com/office/drawing/2014/main" id="{8020D5A4-751B-AB71-5E13-CF5B8F14757F}"/>
              </a:ext>
            </a:extLst>
          </p:cNvPr>
          <p:cNvSpPr>
            <a:spLocks noGrp="1"/>
          </p:cNvSpPr>
          <p:nvPr>
            <p:ph idx="1"/>
          </p:nvPr>
        </p:nvSpPr>
        <p:spPr/>
        <p:txBody>
          <a:bodyPr>
            <a:normAutofit/>
          </a:bodyPr>
          <a:lstStyle/>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External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counterpulsation</a:t>
            </a:r>
            <a:r>
              <a:rPr lang="en-IN" sz="2400" dirty="0">
                <a:effectLst/>
                <a:latin typeface="Calibri" panose="020F0502020204030204" pitchFamily="34" charset="0"/>
                <a:ea typeface="Calibri" panose="020F0502020204030204" pitchFamily="34" charset="0"/>
                <a:cs typeface="Times New Roman" panose="02020603050405020304" pitchFamily="18" charset="0"/>
              </a:rPr>
              <a:t>—class 2b</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Coronary sinus constriction—class 2b</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Neuromodulation</a:t>
            </a:r>
          </a:p>
          <a:p>
            <a:pPr marL="0" indent="0">
              <a:lnSpc>
                <a:spcPct val="107000"/>
              </a:lnSpc>
              <a:buNone/>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28372743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3974-EA68-183F-C7F1-7E4C184D2307}"/>
              </a:ext>
            </a:extLst>
          </p:cNvPr>
          <p:cNvSpPr>
            <a:spLocks noGrp="1"/>
          </p:cNvSpPr>
          <p:nvPr>
            <p:ph type="title"/>
          </p:nvPr>
        </p:nvSpPr>
        <p:spPr/>
        <p:txBody>
          <a:bodyPr>
            <a:normAutofit/>
          </a:bodyPr>
          <a:lstStyle/>
          <a:p>
            <a:r>
              <a:rPr lang="en-IN" sz="2400" kern="100" dirty="0">
                <a:effectLst/>
                <a:latin typeface="Calibri Light" panose="020F0302020204030204" pitchFamily="34" charset="0"/>
                <a:ea typeface="Times New Roman" panose="02020603050405020304" pitchFamily="18" charset="0"/>
                <a:cs typeface="Times New Roman" panose="02020603050405020304" pitchFamily="18" charset="0"/>
              </a:rPr>
              <a:t>Enhanced external </a:t>
            </a:r>
            <a:r>
              <a:rPr lang="en-IN" sz="2400" kern="100" dirty="0" err="1">
                <a:effectLst/>
                <a:latin typeface="Calibri Light" panose="020F0302020204030204" pitchFamily="34" charset="0"/>
                <a:ea typeface="Times New Roman" panose="02020603050405020304" pitchFamily="18" charset="0"/>
                <a:cs typeface="Times New Roman" panose="02020603050405020304" pitchFamily="18" charset="0"/>
              </a:rPr>
              <a:t>counterpulsation</a:t>
            </a:r>
            <a:endParaRPr lang="en-IN" sz="2400" dirty="0"/>
          </a:p>
        </p:txBody>
      </p:sp>
      <p:sp>
        <p:nvSpPr>
          <p:cNvPr id="3" name="Content Placeholder 2">
            <a:extLst>
              <a:ext uri="{FF2B5EF4-FFF2-40B4-BE49-F238E27FC236}">
                <a16:creationId xmlns:a16="http://schemas.microsoft.com/office/drawing/2014/main" id="{8FC382D2-5DC3-F069-34C8-05BD901DE76D}"/>
              </a:ext>
            </a:extLst>
          </p:cNvPr>
          <p:cNvSpPr>
            <a:spLocks noGrp="1"/>
          </p:cNvSpPr>
          <p:nvPr>
            <p:ph idx="1"/>
          </p:nvPr>
        </p:nvSpPr>
        <p:spPr/>
        <p:txBody>
          <a:bodyPr/>
          <a:lstStyle/>
          <a:p>
            <a:pPr marL="0" indent="0">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compressed air induced positive pressure to the lower extremities </a:t>
            </a:r>
          </a:p>
          <a:p>
            <a:pPr marL="0" indent="0">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from lower legs to upper thigh </a:t>
            </a:r>
            <a:endParaRPr lang="en-IN" sz="24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synchronized with the cardiac cycle (during early diastole) </a:t>
            </a:r>
            <a:endParaRPr lang="en-IN" sz="24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0" indent="0">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increased retrograde aortic blood flow and increased coronary diastolic perfusion pressure</a:t>
            </a:r>
          </a:p>
          <a:p>
            <a:pPr marL="0" indent="0">
              <a:buNone/>
            </a:pPr>
            <a:endParaRPr lang="en-IN" dirty="0"/>
          </a:p>
        </p:txBody>
      </p:sp>
    </p:spTree>
    <p:extLst>
      <p:ext uri="{BB962C8B-B14F-4D97-AF65-F5344CB8AC3E}">
        <p14:creationId xmlns:p14="http://schemas.microsoft.com/office/powerpoint/2010/main" val="2999933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5E13-04AF-F1D4-FF90-C298A12A756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DEC4D42-151D-D4EC-E9B4-FC6707A225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20799"/>
            <a:ext cx="10515599" cy="4301798"/>
          </a:xfrm>
        </p:spPr>
      </p:pic>
    </p:spTree>
    <p:extLst>
      <p:ext uri="{BB962C8B-B14F-4D97-AF65-F5344CB8AC3E}">
        <p14:creationId xmlns:p14="http://schemas.microsoft.com/office/powerpoint/2010/main" val="347069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3AA2-D8E5-5E23-2104-3FEC383D4CB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E3D515E-6B62-3256-BD02-C9C03196AB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8251" y="875071"/>
            <a:ext cx="10683981" cy="5712542"/>
          </a:xfrm>
        </p:spPr>
      </p:pic>
    </p:spTree>
    <p:extLst>
      <p:ext uri="{BB962C8B-B14F-4D97-AF65-F5344CB8AC3E}">
        <p14:creationId xmlns:p14="http://schemas.microsoft.com/office/powerpoint/2010/main" val="2777845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B992-A705-C1BD-8913-A6F0A324C96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077A3377-65DB-38ED-7B4B-3BC912B367F9}"/>
              </a:ext>
            </a:extLst>
          </p:cNvPr>
          <p:cNvSpPr>
            <a:spLocks noGrp="1"/>
          </p:cNvSpPr>
          <p:nvPr>
            <p:ph idx="1"/>
          </p:nvPr>
        </p:nvSpPr>
        <p:spPr/>
        <p:txBody>
          <a:bodyPr>
            <a:normAutofit/>
          </a:bodyPr>
          <a:lstStyle/>
          <a:p>
            <a:pPr marL="0" indent="0">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35hrs of treatment time</a:t>
            </a:r>
          </a:p>
          <a:p>
            <a:pPr marL="0" indent="0">
              <a:buNone/>
            </a:pPr>
            <a:endParaRPr lang="en-IN" sz="2400" dirty="0"/>
          </a:p>
          <a:p>
            <a:pPr marL="0" indent="0">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patients with severely limiting angina without a smoking history</a:t>
            </a:r>
          </a:p>
          <a:p>
            <a:pPr marL="0" indent="0">
              <a:buNone/>
            </a:pP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RCT of EECP v/s OMT not available</a:t>
            </a:r>
          </a:p>
          <a:p>
            <a:pPr marL="0" indent="0">
              <a:buNone/>
            </a:pPr>
            <a:endParaRPr lang="en-IN" sz="2400" dirty="0"/>
          </a:p>
        </p:txBody>
      </p:sp>
    </p:spTree>
    <p:extLst>
      <p:ext uri="{BB962C8B-B14F-4D97-AF65-F5344CB8AC3E}">
        <p14:creationId xmlns:p14="http://schemas.microsoft.com/office/powerpoint/2010/main" val="30726453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8E51-D9B3-60E2-B3CF-2A983679BDC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5E74300-031C-574D-5816-863582545F7B}"/>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Reduction in angina frequency</a:t>
            </a:r>
          </a:p>
          <a:p>
            <a:pPr marL="342900" lvl="0" indent="-342900">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Nitrate use</a:t>
            </a:r>
          </a:p>
          <a:p>
            <a:pPr marL="342900" lvl="0" indent="-342900">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Increased exercise tolerance</a:t>
            </a:r>
          </a:p>
          <a:p>
            <a:pPr marL="342900" lvl="0" indent="-342900">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Improved quality of life</a:t>
            </a:r>
          </a:p>
          <a:p>
            <a:pPr marL="0" indent="0">
              <a:buNone/>
            </a:pPr>
            <a:endParaRPr lang="en-IN" dirty="0"/>
          </a:p>
        </p:txBody>
      </p:sp>
    </p:spTree>
    <p:extLst>
      <p:ext uri="{BB962C8B-B14F-4D97-AF65-F5344CB8AC3E}">
        <p14:creationId xmlns:p14="http://schemas.microsoft.com/office/powerpoint/2010/main" val="26160390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8035-F6CA-D6A0-A754-ED570B7F5F70}"/>
              </a:ext>
            </a:extLst>
          </p:cNvPr>
          <p:cNvSpPr>
            <a:spLocks noGrp="1"/>
          </p:cNvSpPr>
          <p:nvPr>
            <p:ph type="title"/>
          </p:nvPr>
        </p:nvSpPr>
        <p:spPr/>
        <p:txBody>
          <a:bodyPr/>
          <a:lstStyle/>
          <a:p>
            <a:r>
              <a:rPr lang="en-IN" dirty="0"/>
              <a:t>Contraindications</a:t>
            </a:r>
          </a:p>
        </p:txBody>
      </p:sp>
      <p:sp>
        <p:nvSpPr>
          <p:cNvPr id="3" name="Content Placeholder 2">
            <a:extLst>
              <a:ext uri="{FF2B5EF4-FFF2-40B4-BE49-F238E27FC236}">
                <a16:creationId xmlns:a16="http://schemas.microsoft.com/office/drawing/2014/main" id="{7AD45F78-98BC-A814-3BA0-54A28DC63979}"/>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Aortic regurgitation</a:t>
            </a:r>
          </a:p>
          <a:p>
            <a:pPr marL="342900" lvl="0" indent="-342900">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Recent revascularization</a:t>
            </a:r>
          </a:p>
          <a:p>
            <a:pPr marL="342900" lvl="0" indent="-342900">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Severe hypertension</a:t>
            </a:r>
          </a:p>
          <a:p>
            <a:pPr marL="0" indent="0">
              <a:buNone/>
            </a:pPr>
            <a:endParaRPr lang="en-IN" dirty="0"/>
          </a:p>
        </p:txBody>
      </p:sp>
    </p:spTree>
    <p:extLst>
      <p:ext uri="{BB962C8B-B14F-4D97-AF65-F5344CB8AC3E}">
        <p14:creationId xmlns:p14="http://schemas.microsoft.com/office/powerpoint/2010/main" val="11847446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16BD-F53C-2ADF-EE9E-0D03C4D19299}"/>
              </a:ext>
            </a:extLst>
          </p:cNvPr>
          <p:cNvSpPr>
            <a:spLocks noGrp="1"/>
          </p:cNvSpPr>
          <p:nvPr>
            <p:ph type="title"/>
          </p:nvPr>
        </p:nvSpPr>
        <p:spPr/>
        <p:txBody>
          <a:bodyPr/>
          <a:lstStyle/>
          <a:p>
            <a:r>
              <a:rPr lang="en-IN" sz="4400" dirty="0">
                <a:effectLst/>
                <a:latin typeface="Calibri Light" panose="020F0302020204030204" pitchFamily="34" charset="0"/>
                <a:ea typeface="Calibri Light" panose="020F0302020204030204" pitchFamily="34" charset="0"/>
                <a:cs typeface="Calibri Light" panose="020F0302020204030204" pitchFamily="34" charset="0"/>
              </a:rPr>
              <a:t>Coronary sinus constriction</a:t>
            </a:r>
            <a:r>
              <a:rPr lang="en-IN" dirty="0"/>
              <a:t> </a:t>
            </a:r>
          </a:p>
        </p:txBody>
      </p:sp>
      <p:sp>
        <p:nvSpPr>
          <p:cNvPr id="3" name="Content Placeholder 2">
            <a:extLst>
              <a:ext uri="{FF2B5EF4-FFF2-40B4-BE49-F238E27FC236}">
                <a16:creationId xmlns:a16="http://schemas.microsoft.com/office/drawing/2014/main" id="{A863F0BD-1C7C-1674-1C13-F26342DE1CD3}"/>
              </a:ext>
            </a:extLst>
          </p:cNvPr>
          <p:cNvSpPr>
            <a:spLocks noGrp="1"/>
          </p:cNvSpPr>
          <p:nvPr>
            <p:ph idx="1"/>
          </p:nvPr>
        </p:nvSpPr>
        <p:spPr/>
        <p:txBody>
          <a:bodyPr/>
          <a:lstStyle/>
          <a:p>
            <a:pPr marL="0" indent="0">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Focal narrowing</a:t>
            </a:r>
            <a:r>
              <a:rPr lang="en-IN" sz="24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increases pressure in the coronary sinus potentially redistributing blood into ischemic myocardium</a:t>
            </a:r>
          </a:p>
          <a:p>
            <a:pPr marL="0" indent="0">
              <a:lnSpc>
                <a:spcPct val="107000"/>
              </a:lnSpc>
              <a:spcAft>
                <a:spcPts val="800"/>
              </a:spcAft>
              <a:buNone/>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Device not approved in US</a:t>
            </a:r>
          </a:p>
          <a:p>
            <a:pPr marL="0" indent="0">
              <a:buNone/>
            </a:pPr>
            <a:endParaRPr lang="en-IN" dirty="0"/>
          </a:p>
        </p:txBody>
      </p:sp>
    </p:spTree>
    <p:extLst>
      <p:ext uri="{BB962C8B-B14F-4D97-AF65-F5344CB8AC3E}">
        <p14:creationId xmlns:p14="http://schemas.microsoft.com/office/powerpoint/2010/main" val="25634522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5AE-F95A-2C86-959B-7CCD9D7530F7}"/>
              </a:ext>
            </a:extLst>
          </p:cNvPr>
          <p:cNvSpPr>
            <a:spLocks noGrp="1"/>
          </p:cNvSpPr>
          <p:nvPr>
            <p:ph type="title"/>
          </p:nvPr>
        </p:nvSpPr>
        <p:spPr/>
        <p:txBody>
          <a:bodyPr/>
          <a:lstStyle/>
          <a:p>
            <a:r>
              <a:rPr lang="en-IN" dirty="0"/>
              <a:t>Spinal cord stimulation</a:t>
            </a:r>
          </a:p>
        </p:txBody>
      </p:sp>
      <p:sp>
        <p:nvSpPr>
          <p:cNvPr id="3" name="Content Placeholder 2">
            <a:extLst>
              <a:ext uri="{FF2B5EF4-FFF2-40B4-BE49-F238E27FC236}">
                <a16:creationId xmlns:a16="http://schemas.microsoft.com/office/drawing/2014/main" id="{52CC75FB-D061-0CD0-9038-4F903A6C932B}"/>
              </a:ext>
            </a:extLst>
          </p:cNvPr>
          <p:cNvSpPr>
            <a:spLocks noGrp="1"/>
          </p:cNvSpPr>
          <p:nvPr>
            <p:ph idx="1"/>
          </p:nvPr>
        </p:nvSpPr>
        <p:spPr/>
        <p:txBody>
          <a:bodyPr>
            <a:normAutofit/>
          </a:bodyPr>
          <a:lstStyle/>
          <a:p>
            <a:pPr marL="0" indent="0">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Stimulation of C7-T1 of dorsal epidural space</a:t>
            </a:r>
          </a:p>
          <a:p>
            <a:pPr marL="0" indent="0">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alters neurovascular tone favourably, improves coronary blood flow, exerts anti ischemic effect</a:t>
            </a:r>
          </a:p>
          <a:p>
            <a:pPr marL="0" indent="0">
              <a:lnSpc>
                <a:spcPct val="107000"/>
              </a:lnSpc>
              <a:spcAft>
                <a:spcPts val="800"/>
              </a:spcAft>
              <a:buNone/>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Spinal cord stimulation resulted –</a:t>
            </a:r>
          </a:p>
          <a:p>
            <a:r>
              <a:rPr lang="en-IN" sz="2400" dirty="0">
                <a:latin typeface="Calibri" panose="020F0502020204030204" pitchFamily="34" charset="0"/>
                <a:ea typeface="Calibri" panose="020F0502020204030204" pitchFamily="34" charset="0"/>
                <a:cs typeface="Times New Roman" panose="02020603050405020304" pitchFamily="18" charset="0"/>
              </a:rPr>
              <a:t>l</a:t>
            </a:r>
            <a:r>
              <a:rPr lang="en-IN" sz="2400" dirty="0">
                <a:effectLst/>
                <a:latin typeface="Calibri" panose="020F0502020204030204" pitchFamily="34" charset="0"/>
                <a:ea typeface="Calibri" panose="020F0502020204030204" pitchFamily="34" charset="0"/>
                <a:cs typeface="Times New Roman" panose="02020603050405020304" pitchFamily="18" charset="0"/>
              </a:rPr>
              <a:t>ower 6month mortality </a:t>
            </a:r>
          </a:p>
          <a:p>
            <a:r>
              <a:rPr lang="en-IN" sz="2400" dirty="0">
                <a:effectLst/>
                <a:latin typeface="Calibri" panose="020F0502020204030204" pitchFamily="34" charset="0"/>
                <a:ea typeface="Calibri" panose="020F0502020204030204" pitchFamily="34" charset="0"/>
                <a:cs typeface="Times New Roman" panose="02020603050405020304" pitchFamily="18" charset="0"/>
              </a:rPr>
              <a:t>improvement in angina frequency and severity</a:t>
            </a:r>
            <a:endParaRPr lang="en-IN" sz="2400" dirty="0"/>
          </a:p>
        </p:txBody>
      </p:sp>
    </p:spTree>
    <p:extLst>
      <p:ext uri="{BB962C8B-B14F-4D97-AF65-F5344CB8AC3E}">
        <p14:creationId xmlns:p14="http://schemas.microsoft.com/office/powerpoint/2010/main" val="35147318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613E21-AB8C-F505-B4FD-1FC726637061}"/>
              </a:ext>
            </a:extLst>
          </p:cNvPr>
          <p:cNvSpPr>
            <a:spLocks noGrp="1"/>
          </p:cNvSpPr>
          <p:nvPr>
            <p:ph type="ctrTitle"/>
          </p:nvPr>
        </p:nvSpPr>
        <p:spPr/>
        <p:txBody>
          <a:bodyPr/>
          <a:lstStyle/>
          <a:p>
            <a:r>
              <a:rPr lang="en-IN" dirty="0"/>
              <a:t>MCQs</a:t>
            </a:r>
          </a:p>
        </p:txBody>
      </p:sp>
      <p:sp>
        <p:nvSpPr>
          <p:cNvPr id="6" name="Subtitle 5">
            <a:extLst>
              <a:ext uri="{FF2B5EF4-FFF2-40B4-BE49-F238E27FC236}">
                <a16:creationId xmlns:a16="http://schemas.microsoft.com/office/drawing/2014/main" id="{D313DFC1-86B9-016F-4E1B-22005B6887D7}"/>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5021815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5330-D4F1-BEE3-381E-E8844146D60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D91743D-6470-5DC5-5AB2-5F4A39E0649E}"/>
              </a:ext>
            </a:extLst>
          </p:cNvPr>
          <p:cNvSpPr>
            <a:spLocks noGrp="1"/>
          </p:cNvSpPr>
          <p:nvPr>
            <p:ph idx="1"/>
          </p:nvPr>
        </p:nvSpPr>
        <p:spPr/>
        <p:txBody>
          <a:bodyPr/>
          <a:lstStyle/>
          <a:p>
            <a:pPr marL="0" indent="0">
              <a:buNone/>
            </a:pPr>
            <a:r>
              <a:rPr lang="en-IN" dirty="0"/>
              <a:t>Stress test is more useful in patients with –</a:t>
            </a:r>
          </a:p>
          <a:p>
            <a:pPr marL="514350" indent="-514350">
              <a:buFont typeface="+mj-lt"/>
              <a:buAutoNum type="alphaLcParenR"/>
            </a:pPr>
            <a:r>
              <a:rPr lang="en-IN" dirty="0"/>
              <a:t>Low pre test probability</a:t>
            </a:r>
          </a:p>
          <a:p>
            <a:pPr marL="514350" indent="-514350">
              <a:buFont typeface="+mj-lt"/>
              <a:buAutoNum type="alphaLcParenR"/>
            </a:pPr>
            <a:r>
              <a:rPr lang="en-IN" dirty="0"/>
              <a:t>High pre test probability</a:t>
            </a:r>
          </a:p>
          <a:p>
            <a:pPr marL="514350" indent="-514350">
              <a:buFont typeface="+mj-lt"/>
              <a:buAutoNum type="alphaLcParenR"/>
            </a:pPr>
            <a:r>
              <a:rPr lang="en-IN" dirty="0"/>
              <a:t>Intermediate pre test probability</a:t>
            </a:r>
          </a:p>
          <a:p>
            <a:pPr marL="514350" indent="-514350">
              <a:buFont typeface="+mj-lt"/>
              <a:buAutoNum type="alphaLcParenR"/>
            </a:pPr>
            <a:r>
              <a:rPr lang="en-IN" dirty="0"/>
              <a:t>In all patients</a:t>
            </a:r>
          </a:p>
          <a:p>
            <a:pPr marL="0" indent="0">
              <a:buNone/>
            </a:pPr>
            <a:endParaRPr lang="en-IN" dirty="0"/>
          </a:p>
        </p:txBody>
      </p:sp>
    </p:spTree>
    <p:extLst>
      <p:ext uri="{BB962C8B-B14F-4D97-AF65-F5344CB8AC3E}">
        <p14:creationId xmlns:p14="http://schemas.microsoft.com/office/powerpoint/2010/main" val="22080075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49EC-3532-919B-3C72-C8340F815DB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2910356-CA3E-0A28-D4FF-AADC5CD454BE}"/>
              </a:ext>
            </a:extLst>
          </p:cNvPr>
          <p:cNvSpPr>
            <a:spLocks noGrp="1"/>
          </p:cNvSpPr>
          <p:nvPr>
            <p:ph idx="1"/>
          </p:nvPr>
        </p:nvSpPr>
        <p:spPr/>
        <p:txBody>
          <a:bodyPr/>
          <a:lstStyle/>
          <a:p>
            <a:pPr marL="0" indent="0">
              <a:buNone/>
            </a:pPr>
            <a:r>
              <a:rPr lang="en-IN" dirty="0"/>
              <a:t>Contraindication of Ranolazine</a:t>
            </a:r>
          </a:p>
          <a:p>
            <a:pPr marL="514350" indent="-514350">
              <a:buFont typeface="+mj-lt"/>
              <a:buAutoNum type="alphaLcParenR"/>
            </a:pPr>
            <a:r>
              <a:rPr lang="en-IN" dirty="0"/>
              <a:t>Renal failure</a:t>
            </a:r>
          </a:p>
          <a:p>
            <a:pPr marL="514350" indent="-514350">
              <a:buFont typeface="+mj-lt"/>
              <a:buAutoNum type="alphaLcParenR"/>
            </a:pPr>
            <a:r>
              <a:rPr lang="en-IN" dirty="0"/>
              <a:t>Heart failure</a:t>
            </a:r>
          </a:p>
          <a:p>
            <a:pPr marL="514350" indent="-514350">
              <a:buFont typeface="+mj-lt"/>
              <a:buAutoNum type="alphaLcParenR"/>
            </a:pPr>
            <a:r>
              <a:rPr lang="en-IN" dirty="0"/>
              <a:t>Angina</a:t>
            </a:r>
          </a:p>
          <a:p>
            <a:pPr marL="514350" indent="-514350">
              <a:buFont typeface="+mj-lt"/>
              <a:buAutoNum type="alphaLcParenR"/>
            </a:pPr>
            <a:r>
              <a:rPr lang="en-IN" dirty="0"/>
              <a:t>Qt prolongation</a:t>
            </a:r>
          </a:p>
        </p:txBody>
      </p:sp>
    </p:spTree>
    <p:extLst>
      <p:ext uri="{BB962C8B-B14F-4D97-AF65-F5344CB8AC3E}">
        <p14:creationId xmlns:p14="http://schemas.microsoft.com/office/powerpoint/2010/main" val="28076206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962B-FA04-D636-0B12-71E6888727E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99DBE1D3-5556-0A02-AE73-B42A57B2E065}"/>
              </a:ext>
            </a:extLst>
          </p:cNvPr>
          <p:cNvSpPr>
            <a:spLocks noGrp="1"/>
          </p:cNvSpPr>
          <p:nvPr>
            <p:ph idx="1"/>
          </p:nvPr>
        </p:nvSpPr>
        <p:spPr/>
        <p:txBody>
          <a:bodyPr/>
          <a:lstStyle/>
          <a:p>
            <a:pPr marL="0" indent="0">
              <a:buNone/>
            </a:pPr>
            <a:r>
              <a:rPr lang="en-IN" dirty="0"/>
              <a:t>According to ESC 2019 guidelines target LDL-c in a patient who had second vascular event—</a:t>
            </a:r>
          </a:p>
          <a:p>
            <a:pPr marL="514350" indent="-514350">
              <a:buFont typeface="+mj-lt"/>
              <a:buAutoNum type="alphaLcParenR"/>
            </a:pPr>
            <a:r>
              <a:rPr lang="en-IN" dirty="0"/>
              <a:t> &lt;70</a:t>
            </a:r>
          </a:p>
          <a:p>
            <a:pPr marL="514350" indent="-514350">
              <a:buFont typeface="+mj-lt"/>
              <a:buAutoNum type="alphaLcParenR"/>
            </a:pPr>
            <a:r>
              <a:rPr lang="en-IN" dirty="0"/>
              <a:t>&lt;100</a:t>
            </a:r>
          </a:p>
          <a:p>
            <a:pPr marL="514350" indent="-514350">
              <a:buFont typeface="+mj-lt"/>
              <a:buAutoNum type="alphaLcParenR"/>
            </a:pPr>
            <a:r>
              <a:rPr lang="en-IN" dirty="0"/>
              <a:t>&lt;110</a:t>
            </a:r>
          </a:p>
          <a:p>
            <a:pPr marL="514350" indent="-514350">
              <a:buFont typeface="+mj-lt"/>
              <a:buAutoNum type="alphaLcParenR"/>
            </a:pPr>
            <a:r>
              <a:rPr lang="en-IN" dirty="0"/>
              <a:t>&lt;40</a:t>
            </a:r>
          </a:p>
        </p:txBody>
      </p:sp>
    </p:spTree>
    <p:extLst>
      <p:ext uri="{BB962C8B-B14F-4D97-AF65-F5344CB8AC3E}">
        <p14:creationId xmlns:p14="http://schemas.microsoft.com/office/powerpoint/2010/main" val="37115130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D97E-E2EC-62D7-DFE8-1D9A2F44354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DD4A08C-EF36-3C2B-8CAA-AC63DE6B48E8}"/>
              </a:ext>
            </a:extLst>
          </p:cNvPr>
          <p:cNvSpPr>
            <a:spLocks noGrp="1"/>
          </p:cNvSpPr>
          <p:nvPr>
            <p:ph idx="1"/>
          </p:nvPr>
        </p:nvSpPr>
        <p:spPr/>
        <p:txBody>
          <a:bodyPr/>
          <a:lstStyle/>
          <a:p>
            <a:pPr marL="0" indent="0">
              <a:buNone/>
            </a:pPr>
            <a:r>
              <a:rPr lang="en-IN" dirty="0"/>
              <a:t>In patient with high bleeding risk, how long triple therapy is recommended—</a:t>
            </a:r>
          </a:p>
          <a:p>
            <a:pPr marL="514350" indent="-514350">
              <a:buFont typeface="+mj-lt"/>
              <a:buAutoNum type="alphaLcParenR"/>
            </a:pPr>
            <a:r>
              <a:rPr lang="en-IN" dirty="0"/>
              <a:t>Peri PCI</a:t>
            </a:r>
          </a:p>
          <a:p>
            <a:pPr marL="514350" indent="-514350">
              <a:buFont typeface="+mj-lt"/>
              <a:buAutoNum type="alphaLcParenR"/>
            </a:pPr>
            <a:r>
              <a:rPr lang="en-IN" dirty="0" err="1"/>
              <a:t>Upto</a:t>
            </a:r>
            <a:r>
              <a:rPr lang="en-IN" dirty="0"/>
              <a:t> 1 month</a:t>
            </a:r>
          </a:p>
          <a:p>
            <a:pPr marL="514350" indent="-514350">
              <a:buFont typeface="+mj-lt"/>
              <a:buAutoNum type="alphaLcParenR"/>
            </a:pPr>
            <a:r>
              <a:rPr lang="en-IN" dirty="0" err="1"/>
              <a:t>Upto</a:t>
            </a:r>
            <a:r>
              <a:rPr lang="en-IN" dirty="0"/>
              <a:t> 6 months</a:t>
            </a:r>
          </a:p>
          <a:p>
            <a:pPr marL="514350" indent="-514350">
              <a:buFont typeface="+mj-lt"/>
              <a:buAutoNum type="alphaLcParenR"/>
            </a:pPr>
            <a:r>
              <a:rPr lang="en-IN" dirty="0" err="1"/>
              <a:t>Upto</a:t>
            </a:r>
            <a:r>
              <a:rPr lang="en-IN" dirty="0"/>
              <a:t> 1 </a:t>
            </a:r>
            <a:r>
              <a:rPr lang="en-IN" dirty="0" err="1"/>
              <a:t>yr</a:t>
            </a:r>
            <a:endParaRPr lang="en-IN" dirty="0"/>
          </a:p>
          <a:p>
            <a:pPr marL="514350" indent="-514350">
              <a:buFont typeface="+mj-lt"/>
              <a:buAutoNum type="alphaLcParenR"/>
            </a:pPr>
            <a:endParaRPr lang="en-IN" dirty="0"/>
          </a:p>
        </p:txBody>
      </p:sp>
    </p:spTree>
    <p:extLst>
      <p:ext uri="{BB962C8B-B14F-4D97-AF65-F5344CB8AC3E}">
        <p14:creationId xmlns:p14="http://schemas.microsoft.com/office/powerpoint/2010/main" val="246992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B74B8-BA74-8B8E-752C-B73230025F9E}"/>
              </a:ext>
            </a:extLst>
          </p:cNvPr>
          <p:cNvSpPr>
            <a:spLocks noGrp="1"/>
          </p:cNvSpPr>
          <p:nvPr>
            <p:ph type="title"/>
          </p:nvPr>
        </p:nvSpPr>
        <p:spPr/>
        <p:txBody>
          <a:bodyPr>
            <a:normAutofit/>
          </a:bodyPr>
          <a:lstStyle/>
          <a:p>
            <a:r>
              <a:rPr lang="en-IN" sz="3200" dirty="0"/>
              <a:t>Clinical features</a:t>
            </a:r>
          </a:p>
        </p:txBody>
      </p:sp>
      <p:sp>
        <p:nvSpPr>
          <p:cNvPr id="3" name="Content Placeholder 2">
            <a:extLst>
              <a:ext uri="{FF2B5EF4-FFF2-40B4-BE49-F238E27FC236}">
                <a16:creationId xmlns:a16="http://schemas.microsoft.com/office/drawing/2014/main" id="{61604A61-439A-DFA9-AA51-9E72D49B1CFE}"/>
              </a:ext>
            </a:extLst>
          </p:cNvPr>
          <p:cNvSpPr>
            <a:spLocks noGrp="1"/>
          </p:cNvSpPr>
          <p:nvPr>
            <p:ph idx="1"/>
          </p:nvPr>
        </p:nvSpPr>
        <p:spPr>
          <a:xfrm>
            <a:off x="838200" y="1872278"/>
            <a:ext cx="10515600" cy="4351338"/>
          </a:xfrm>
        </p:spPr>
        <p:txBody>
          <a:bodyPr/>
          <a:lstStyle/>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Angina – most common symptom</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Angina equivalents—mid epigastric discomfort,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dysponea</a:t>
            </a:r>
            <a:r>
              <a:rPr lang="en-IN" sz="1800" dirty="0">
                <a:effectLst/>
                <a:latin typeface="Calibri" panose="020F0502020204030204" pitchFamily="34" charset="0"/>
                <a:ea typeface="Calibri" panose="020F0502020204030204" pitchFamily="34" charset="0"/>
                <a:cs typeface="Times New Roman" panose="02020603050405020304" pitchFamily="18" charset="0"/>
              </a:rPr>
              <a:t>, effort intolerance, excessive fatigue</a:t>
            </a:r>
          </a:p>
          <a:p>
            <a:pPr marL="342900" lvl="0" indent="-342900">
              <a:lnSpc>
                <a:spcPct val="107000"/>
              </a:lnSpc>
              <a:spcAft>
                <a:spcPts val="800"/>
              </a:spcAft>
              <a:buFont typeface="+mj-lt"/>
              <a:buAutoNum type="arabicPeriod"/>
            </a:pP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is associated with physical limitation and worse quality of life</a:t>
            </a:r>
          </a:p>
          <a:p>
            <a:pPr marL="0" indent="0">
              <a:buNone/>
            </a:pPr>
            <a:endParaRPr lang="en-IN" dirty="0"/>
          </a:p>
        </p:txBody>
      </p:sp>
    </p:spTree>
    <p:extLst>
      <p:ext uri="{BB962C8B-B14F-4D97-AF65-F5344CB8AC3E}">
        <p14:creationId xmlns:p14="http://schemas.microsoft.com/office/powerpoint/2010/main" val="17453664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6FE8-914C-FBE8-271A-A715D4044D3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FAE90E9-CE44-EC5A-568F-258393F7C33C}"/>
              </a:ext>
            </a:extLst>
          </p:cNvPr>
          <p:cNvSpPr>
            <a:spLocks noGrp="1"/>
          </p:cNvSpPr>
          <p:nvPr>
            <p:ph idx="1"/>
          </p:nvPr>
        </p:nvSpPr>
        <p:spPr/>
        <p:txBody>
          <a:bodyPr/>
          <a:lstStyle/>
          <a:p>
            <a:pPr marL="0" indent="0">
              <a:buNone/>
            </a:pPr>
            <a:r>
              <a:rPr lang="en-IN" dirty="0"/>
              <a:t>Conditions in which CABG preferred over PCI</a:t>
            </a:r>
          </a:p>
          <a:p>
            <a:pPr marL="514350" lvl="0" indent="-514350">
              <a:lnSpc>
                <a:spcPct val="107000"/>
              </a:lnSpc>
              <a:buFont typeface="+mj-lt"/>
              <a:buAutoNum type="alphaLcParenR"/>
            </a:pPr>
            <a:r>
              <a:rPr lang="en-IN" sz="2800" dirty="0">
                <a:effectLst/>
                <a:latin typeface="Calibri" panose="020F0502020204030204" pitchFamily="34" charset="0"/>
                <a:ea typeface="Calibri" panose="020F0502020204030204" pitchFamily="34" charset="0"/>
                <a:cs typeface="Times New Roman" panose="02020603050405020304" pitchFamily="18" charset="0"/>
              </a:rPr>
              <a:t>Extensive and complex CAD</a:t>
            </a:r>
          </a:p>
          <a:p>
            <a:pPr marL="514350" lvl="0" indent="-514350">
              <a:lnSpc>
                <a:spcPct val="107000"/>
              </a:lnSpc>
              <a:spcAft>
                <a:spcPts val="800"/>
              </a:spcAft>
              <a:buFont typeface="+mj-lt"/>
              <a:buAutoNum type="alphaLcParenR"/>
            </a:pPr>
            <a:r>
              <a:rPr lang="en-IN" sz="2800" dirty="0">
                <a:effectLst/>
                <a:latin typeface="Calibri" panose="020F0502020204030204" pitchFamily="34" charset="0"/>
                <a:ea typeface="Calibri" panose="020F0502020204030204" pitchFamily="34" charset="0"/>
                <a:cs typeface="Times New Roman" panose="02020603050405020304" pitchFamily="18" charset="0"/>
              </a:rPr>
              <a:t>LV systolic dysfunction</a:t>
            </a:r>
          </a:p>
          <a:p>
            <a:pPr marL="514350" indent="-514350">
              <a:buFont typeface="+mj-lt"/>
              <a:buAutoNum type="alphaLcParenR"/>
            </a:pPr>
            <a:r>
              <a:rPr lang="en-IN" sz="2800" dirty="0">
                <a:effectLst/>
                <a:latin typeface="Calibri" panose="020F0502020204030204" pitchFamily="34" charset="0"/>
                <a:ea typeface="Calibri" panose="020F0502020204030204" pitchFamily="34" charset="0"/>
                <a:cs typeface="Times New Roman" panose="02020603050405020304" pitchFamily="18" charset="0"/>
              </a:rPr>
              <a:t>Diabetes </a:t>
            </a:r>
          </a:p>
          <a:p>
            <a:pPr marL="514350" indent="-514350">
              <a:buFont typeface="+mj-lt"/>
              <a:buAutoNum type="alphaLcParenR"/>
            </a:pPr>
            <a:r>
              <a:rPr lang="en-IN" dirty="0">
                <a:latin typeface="Calibri" panose="020F0502020204030204" pitchFamily="34" charset="0"/>
                <a:ea typeface="Calibri" panose="020F0502020204030204" pitchFamily="34" charset="0"/>
                <a:cs typeface="Times New Roman" panose="02020603050405020304" pitchFamily="18" charset="0"/>
              </a:rPr>
              <a:t>All the above</a:t>
            </a:r>
            <a:endParaRPr lang="en-IN" dirty="0"/>
          </a:p>
          <a:p>
            <a:pPr marL="0" indent="0">
              <a:buNone/>
            </a:pPr>
            <a:endParaRPr lang="en-IN" dirty="0"/>
          </a:p>
        </p:txBody>
      </p:sp>
    </p:spTree>
    <p:extLst>
      <p:ext uri="{BB962C8B-B14F-4D97-AF65-F5344CB8AC3E}">
        <p14:creationId xmlns:p14="http://schemas.microsoft.com/office/powerpoint/2010/main" val="32198984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98D38C-ED01-886A-C1DD-41A3005B90D2}"/>
              </a:ext>
            </a:extLst>
          </p:cNvPr>
          <p:cNvSpPr>
            <a:spLocks noGrp="1"/>
          </p:cNvSpPr>
          <p:nvPr>
            <p:ph type="ctrTitle"/>
          </p:nvPr>
        </p:nvSpPr>
        <p:spPr/>
        <p:txBody>
          <a:bodyPr/>
          <a:lstStyle/>
          <a:p>
            <a:r>
              <a:rPr lang="en-IN" dirty="0"/>
              <a:t>Thank you</a:t>
            </a:r>
          </a:p>
        </p:txBody>
      </p:sp>
      <p:sp>
        <p:nvSpPr>
          <p:cNvPr id="6" name="Subtitle 5">
            <a:extLst>
              <a:ext uri="{FF2B5EF4-FFF2-40B4-BE49-F238E27FC236}">
                <a16:creationId xmlns:a16="http://schemas.microsoft.com/office/drawing/2014/main" id="{02197989-FC96-A511-7D27-880DD516A5F6}"/>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2314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27A3-1140-659F-1FD4-A672D9F84CA1}"/>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Diamond and Forrester classification</a:t>
            </a:r>
            <a:endParaRPr lang="en-IN" sz="3200" dirty="0"/>
          </a:p>
        </p:txBody>
      </p:sp>
      <p:graphicFrame>
        <p:nvGraphicFramePr>
          <p:cNvPr id="6" name="Content Placeholder 5">
            <a:extLst>
              <a:ext uri="{FF2B5EF4-FFF2-40B4-BE49-F238E27FC236}">
                <a16:creationId xmlns:a16="http://schemas.microsoft.com/office/drawing/2014/main" id="{B5BD720A-0961-2E6D-3C87-AE1EAE3C3A4D}"/>
              </a:ext>
            </a:extLst>
          </p:cNvPr>
          <p:cNvGraphicFramePr>
            <a:graphicFrameLocks noGrp="1"/>
          </p:cNvGraphicFramePr>
          <p:nvPr>
            <p:ph idx="1"/>
            <p:extLst>
              <p:ext uri="{D42A27DB-BD31-4B8C-83A1-F6EECF244321}">
                <p14:modId xmlns:p14="http://schemas.microsoft.com/office/powerpoint/2010/main" val="1793504914"/>
              </p:ext>
            </p:extLst>
          </p:nvPr>
        </p:nvGraphicFramePr>
        <p:xfrm>
          <a:off x="838200" y="1690688"/>
          <a:ext cx="7596673" cy="3580556"/>
        </p:xfrm>
        <a:graphic>
          <a:graphicData uri="http://schemas.openxmlformats.org/drawingml/2006/table">
            <a:tbl>
              <a:tblPr firstRow="1" firstCol="1" bandRow="1">
                <a:tableStyleId>{5C22544A-7EE6-4342-B048-85BDC9FD1C3A}</a:tableStyleId>
              </a:tblPr>
              <a:tblGrid>
                <a:gridCol w="5889171">
                  <a:extLst>
                    <a:ext uri="{9D8B030D-6E8A-4147-A177-3AD203B41FA5}">
                      <a16:colId xmlns:a16="http://schemas.microsoft.com/office/drawing/2014/main" val="1751277837"/>
                    </a:ext>
                  </a:extLst>
                </a:gridCol>
                <a:gridCol w="1707502">
                  <a:extLst>
                    <a:ext uri="{9D8B030D-6E8A-4147-A177-3AD203B41FA5}">
                      <a16:colId xmlns:a16="http://schemas.microsoft.com/office/drawing/2014/main" val="4142082686"/>
                    </a:ext>
                  </a:extLst>
                </a:gridCol>
              </a:tblGrid>
              <a:tr h="266757">
                <a:tc>
                  <a:txBody>
                    <a:bodyPr/>
                    <a:lstStyle/>
                    <a:p>
                      <a:pPr>
                        <a:lnSpc>
                          <a:spcPct val="107000"/>
                        </a:lnSpc>
                        <a:spcAft>
                          <a:spcPts val="800"/>
                        </a:spcAft>
                      </a:pPr>
                      <a:r>
                        <a:rPr lang="en-US" sz="1800">
                          <a:effectLst/>
                        </a:rPr>
                        <a:t>Characteristics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tc>
                  <a:txBody>
                    <a:bodyPr/>
                    <a:lstStyle/>
                    <a:p>
                      <a:pPr>
                        <a:lnSpc>
                          <a:spcPct val="107000"/>
                        </a:lnSpc>
                        <a:spcAft>
                          <a:spcPts val="800"/>
                        </a:spcAft>
                      </a:pPr>
                      <a:r>
                        <a:rPr lang="en-US" sz="1800">
                          <a:effectLst/>
                        </a:rPr>
                        <a:t>Classification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extLst>
                  <a:ext uri="{0D108BD9-81ED-4DB2-BD59-A6C34878D82A}">
                    <a16:rowId xmlns:a16="http://schemas.microsoft.com/office/drawing/2014/main" val="4133257060"/>
                  </a:ext>
                </a:extLst>
              </a:tr>
              <a:tr h="2078318">
                <a:tc>
                  <a:txBody>
                    <a:bodyPr/>
                    <a:lstStyle/>
                    <a:p>
                      <a:pPr marL="342900" lvl="0" indent="-342900">
                        <a:lnSpc>
                          <a:spcPct val="107000"/>
                        </a:lnSpc>
                        <a:buFont typeface="+mj-lt"/>
                        <a:buAutoNum type="arabicPeriod"/>
                      </a:pPr>
                      <a:r>
                        <a:rPr lang="en-US" sz="1800" dirty="0">
                          <a:effectLst/>
                        </a:rPr>
                        <a:t>Precipitated by exertion or emotion</a:t>
                      </a:r>
                      <a:endParaRPr lang="en-IN" sz="1800" dirty="0">
                        <a:effectLst/>
                      </a:endParaRPr>
                    </a:p>
                    <a:p>
                      <a:pPr marL="342900" lvl="0" indent="-342900">
                        <a:lnSpc>
                          <a:spcPct val="107000"/>
                        </a:lnSpc>
                        <a:buFont typeface="+mj-lt"/>
                        <a:buAutoNum type="arabicPeriod"/>
                      </a:pPr>
                      <a:r>
                        <a:rPr lang="en-US" sz="1800" dirty="0">
                          <a:effectLst/>
                        </a:rPr>
                        <a:t>Relived by rest / sublingual NTG</a:t>
                      </a:r>
                      <a:endParaRPr lang="en-IN" sz="1800" dirty="0">
                        <a:effectLst/>
                      </a:endParaRPr>
                    </a:p>
                    <a:p>
                      <a:pPr marL="342900" lvl="0" indent="-342900">
                        <a:lnSpc>
                          <a:spcPct val="107000"/>
                        </a:lnSpc>
                        <a:spcAft>
                          <a:spcPts val="800"/>
                        </a:spcAft>
                        <a:buFont typeface="+mj-lt"/>
                        <a:buAutoNum type="arabicPeriod"/>
                      </a:pPr>
                      <a:r>
                        <a:rPr lang="en-US" sz="1800" dirty="0">
                          <a:effectLst/>
                        </a:rPr>
                        <a:t>Character—substernal discomfort or heaviness or pressure or burning—located in central chest radiating to left arm, jaw, neck or back</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tc>
                  <a:txBody>
                    <a:bodyPr/>
                    <a:lstStyle/>
                    <a:p>
                      <a:endParaRPr lang="en-IN" sz="1800"/>
                    </a:p>
                  </a:txBody>
                  <a:tcPr marL="49191" marR="49191" marT="0" marB="0"/>
                </a:tc>
                <a:extLst>
                  <a:ext uri="{0D108BD9-81ED-4DB2-BD59-A6C34878D82A}">
                    <a16:rowId xmlns:a16="http://schemas.microsoft.com/office/drawing/2014/main" val="3730977000"/>
                  </a:ext>
                </a:extLst>
              </a:tr>
              <a:tr h="251648">
                <a:tc>
                  <a:txBody>
                    <a:bodyPr/>
                    <a:lstStyle/>
                    <a:p>
                      <a:pPr>
                        <a:lnSpc>
                          <a:spcPct val="107000"/>
                        </a:lnSpc>
                        <a:spcAft>
                          <a:spcPts val="800"/>
                        </a:spcAft>
                      </a:pPr>
                      <a:r>
                        <a:rPr lang="en-US" sz="1800">
                          <a:effectLst/>
                        </a:rPr>
                        <a:t>type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tc>
                  <a:txBody>
                    <a:bodyPr/>
                    <a:lstStyle/>
                    <a:p>
                      <a:pPr>
                        <a:lnSpc>
                          <a:spcPct val="107000"/>
                        </a:lnSpc>
                        <a:spcAft>
                          <a:spcPts val="800"/>
                        </a:spcAft>
                      </a:pPr>
                      <a:r>
                        <a:rPr lang="en-US" sz="1800">
                          <a:effectLst/>
                        </a:rPr>
                        <a:t>Criteria</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extLst>
                  <a:ext uri="{0D108BD9-81ED-4DB2-BD59-A6C34878D82A}">
                    <a16:rowId xmlns:a16="http://schemas.microsoft.com/office/drawing/2014/main" val="3606547091"/>
                  </a:ext>
                </a:extLst>
              </a:tr>
              <a:tr h="124714">
                <a:tc>
                  <a:txBody>
                    <a:bodyPr/>
                    <a:lstStyle/>
                    <a:p>
                      <a:pPr>
                        <a:lnSpc>
                          <a:spcPct val="107000"/>
                        </a:lnSpc>
                        <a:spcAft>
                          <a:spcPts val="800"/>
                        </a:spcAft>
                      </a:pPr>
                      <a:r>
                        <a:rPr lang="en-US" sz="1800">
                          <a:effectLst/>
                        </a:rPr>
                        <a:t>typical</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tc>
                  <a:txBody>
                    <a:bodyPr/>
                    <a:lstStyle/>
                    <a:p>
                      <a:pPr>
                        <a:lnSpc>
                          <a:spcPct val="107000"/>
                        </a:lnSpc>
                        <a:spcAft>
                          <a:spcPts val="800"/>
                        </a:spcAft>
                      </a:pPr>
                      <a:r>
                        <a:rPr lang="en-US" sz="1800" dirty="0">
                          <a:effectLst/>
                        </a:rPr>
                        <a:t>All 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extLst>
                  <a:ext uri="{0D108BD9-81ED-4DB2-BD59-A6C34878D82A}">
                    <a16:rowId xmlns:a16="http://schemas.microsoft.com/office/drawing/2014/main" val="1872747740"/>
                  </a:ext>
                </a:extLst>
              </a:tr>
              <a:tr h="380318">
                <a:tc>
                  <a:txBody>
                    <a:bodyPr/>
                    <a:lstStyle/>
                    <a:p>
                      <a:pPr>
                        <a:lnSpc>
                          <a:spcPct val="107000"/>
                        </a:lnSpc>
                        <a:spcAft>
                          <a:spcPts val="800"/>
                        </a:spcAft>
                      </a:pPr>
                      <a:r>
                        <a:rPr lang="en-US" sz="1800">
                          <a:effectLst/>
                        </a:rPr>
                        <a:t>atypical</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tc>
                  <a:txBody>
                    <a:bodyPr/>
                    <a:lstStyle/>
                    <a:p>
                      <a:pPr>
                        <a:lnSpc>
                          <a:spcPct val="107000"/>
                        </a:lnSpc>
                        <a:spcAft>
                          <a:spcPts val="800"/>
                        </a:spcAft>
                      </a:pPr>
                      <a:r>
                        <a:rPr lang="en-US" sz="1800" dirty="0">
                          <a:effectLst/>
                        </a:rPr>
                        <a:t>2 of 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extLst>
                  <a:ext uri="{0D108BD9-81ED-4DB2-BD59-A6C34878D82A}">
                    <a16:rowId xmlns:a16="http://schemas.microsoft.com/office/drawing/2014/main" val="4245253155"/>
                  </a:ext>
                </a:extLst>
              </a:tr>
              <a:tr h="124714">
                <a:tc>
                  <a:txBody>
                    <a:bodyPr/>
                    <a:lstStyle/>
                    <a:p>
                      <a:pPr>
                        <a:lnSpc>
                          <a:spcPct val="107000"/>
                        </a:lnSpc>
                        <a:spcAft>
                          <a:spcPts val="800"/>
                        </a:spcAft>
                      </a:pPr>
                      <a:r>
                        <a:rPr lang="en-US" sz="1800">
                          <a:effectLst/>
                        </a:rPr>
                        <a:t>Non cardiac</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tc>
                  <a:txBody>
                    <a:bodyPr/>
                    <a:lstStyle/>
                    <a:p>
                      <a:pPr>
                        <a:lnSpc>
                          <a:spcPct val="107000"/>
                        </a:lnSpc>
                        <a:spcAft>
                          <a:spcPts val="800"/>
                        </a:spcAft>
                      </a:pPr>
                      <a:r>
                        <a:rPr lang="en-US" sz="1800" dirty="0">
                          <a:effectLst/>
                        </a:rPr>
                        <a:t>&lt;2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191" marR="49191" marT="0" marB="0"/>
                </a:tc>
                <a:extLst>
                  <a:ext uri="{0D108BD9-81ED-4DB2-BD59-A6C34878D82A}">
                    <a16:rowId xmlns:a16="http://schemas.microsoft.com/office/drawing/2014/main" val="1620107728"/>
                  </a:ext>
                </a:extLst>
              </a:tr>
            </a:tbl>
          </a:graphicData>
        </a:graphic>
      </p:graphicFrame>
    </p:spTree>
    <p:extLst>
      <p:ext uri="{BB962C8B-B14F-4D97-AF65-F5344CB8AC3E}">
        <p14:creationId xmlns:p14="http://schemas.microsoft.com/office/powerpoint/2010/main" val="45956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4013-7227-A673-E996-E1782673CBAF}"/>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Canadian cardiology society functional classification of angina</a:t>
            </a:r>
            <a:endParaRPr lang="en-IN" sz="3200" dirty="0"/>
          </a:p>
        </p:txBody>
      </p:sp>
      <p:graphicFrame>
        <p:nvGraphicFramePr>
          <p:cNvPr id="4" name="Content Placeholder 3">
            <a:extLst>
              <a:ext uri="{FF2B5EF4-FFF2-40B4-BE49-F238E27FC236}">
                <a16:creationId xmlns:a16="http://schemas.microsoft.com/office/drawing/2014/main" id="{087A59A1-41C8-27AF-CC90-8068BFE809B9}"/>
              </a:ext>
            </a:extLst>
          </p:cNvPr>
          <p:cNvGraphicFramePr>
            <a:graphicFrameLocks noGrp="1"/>
          </p:cNvGraphicFramePr>
          <p:nvPr>
            <p:ph idx="1"/>
            <p:extLst>
              <p:ext uri="{D42A27DB-BD31-4B8C-83A1-F6EECF244321}">
                <p14:modId xmlns:p14="http://schemas.microsoft.com/office/powerpoint/2010/main" val="1493105990"/>
              </p:ext>
            </p:extLst>
          </p:nvPr>
        </p:nvGraphicFramePr>
        <p:xfrm>
          <a:off x="718456" y="2080726"/>
          <a:ext cx="10635344" cy="4451346"/>
        </p:xfrm>
        <a:graphic>
          <a:graphicData uri="http://schemas.openxmlformats.org/drawingml/2006/table">
            <a:tbl>
              <a:tblPr firstRow="1" firstCol="1" bandRow="1">
                <a:tableStyleId>{5C22544A-7EE6-4342-B048-85BDC9FD1C3A}</a:tableStyleId>
              </a:tblPr>
              <a:tblGrid>
                <a:gridCol w="830444">
                  <a:extLst>
                    <a:ext uri="{9D8B030D-6E8A-4147-A177-3AD203B41FA5}">
                      <a16:colId xmlns:a16="http://schemas.microsoft.com/office/drawing/2014/main" val="318014509"/>
                    </a:ext>
                  </a:extLst>
                </a:gridCol>
                <a:gridCol w="9804900">
                  <a:extLst>
                    <a:ext uri="{9D8B030D-6E8A-4147-A177-3AD203B41FA5}">
                      <a16:colId xmlns:a16="http://schemas.microsoft.com/office/drawing/2014/main" val="8911950"/>
                    </a:ext>
                  </a:extLst>
                </a:gridCol>
              </a:tblGrid>
              <a:tr h="235685">
                <a:tc>
                  <a:txBody>
                    <a:bodyPr/>
                    <a:lstStyle/>
                    <a:p>
                      <a:pPr>
                        <a:lnSpc>
                          <a:spcPct val="107000"/>
                        </a:lnSpc>
                        <a:spcAft>
                          <a:spcPts val="800"/>
                        </a:spcAft>
                      </a:pPr>
                      <a:r>
                        <a:rPr lang="en-US" sz="1800">
                          <a:effectLst/>
                        </a:rPr>
                        <a:t>Class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Activities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9203557"/>
                  </a:ext>
                </a:extLst>
              </a:tr>
              <a:tr h="621950">
                <a:tc>
                  <a:txBody>
                    <a:bodyPr/>
                    <a:lstStyle/>
                    <a:p>
                      <a:pPr>
                        <a:lnSpc>
                          <a:spcPct val="107000"/>
                        </a:lnSpc>
                        <a:spcAft>
                          <a:spcPts val="800"/>
                        </a:spcAft>
                      </a:pPr>
                      <a:r>
                        <a:rPr lang="en-US" sz="1800">
                          <a:effectLst/>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Ordinary activity </a:t>
                      </a:r>
                      <a:r>
                        <a:rPr lang="en-US" sz="1800" dirty="0" err="1">
                          <a:effectLst/>
                        </a:rPr>
                        <a:t>doesnot</a:t>
                      </a:r>
                      <a:r>
                        <a:rPr lang="en-US" sz="1800" dirty="0">
                          <a:effectLst/>
                        </a:rPr>
                        <a:t> produce angina –walking/ climbing stairs</a:t>
                      </a:r>
                      <a:endParaRPr lang="en-IN" sz="1800" dirty="0">
                        <a:effectLst/>
                      </a:endParaRPr>
                    </a:p>
                    <a:p>
                      <a:pPr>
                        <a:lnSpc>
                          <a:spcPct val="107000"/>
                        </a:lnSpc>
                        <a:spcAft>
                          <a:spcPts val="800"/>
                        </a:spcAft>
                      </a:pPr>
                      <a:r>
                        <a:rPr lang="en-US" sz="1800" dirty="0">
                          <a:effectLst/>
                        </a:rPr>
                        <a:t>Angina occurs at strenuous exercise or rapid or prolonged exertion at work or recreation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6053317"/>
                  </a:ext>
                </a:extLst>
              </a:tr>
              <a:tr h="1748007">
                <a:tc>
                  <a:txBody>
                    <a:bodyPr/>
                    <a:lstStyle/>
                    <a:p>
                      <a:pPr>
                        <a:lnSpc>
                          <a:spcPct val="107000"/>
                        </a:lnSpc>
                        <a:spcAft>
                          <a:spcPts val="800"/>
                        </a:spcAft>
                      </a:pPr>
                      <a:r>
                        <a:rPr lang="en-US"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Slight limitation of ordinary activity including:</a:t>
                      </a:r>
                      <a:endParaRPr lang="en-IN" sz="1800">
                        <a:effectLst/>
                      </a:endParaRPr>
                    </a:p>
                    <a:p>
                      <a:pPr marL="342900" lvl="0" indent="-342900">
                        <a:lnSpc>
                          <a:spcPct val="107000"/>
                        </a:lnSpc>
                        <a:buFont typeface="Symbol" panose="05050102010706020507" pitchFamily="18" charset="2"/>
                        <a:buChar char=""/>
                      </a:pPr>
                      <a:r>
                        <a:rPr lang="en-US" sz="1800">
                          <a:effectLst/>
                        </a:rPr>
                        <a:t>Walking stairs rapidly</a:t>
                      </a:r>
                      <a:endParaRPr lang="en-IN" sz="1800">
                        <a:effectLst/>
                      </a:endParaRPr>
                    </a:p>
                    <a:p>
                      <a:pPr marL="342900" lvl="0" indent="-342900">
                        <a:lnSpc>
                          <a:spcPct val="107000"/>
                        </a:lnSpc>
                        <a:buFont typeface="Symbol" panose="05050102010706020507" pitchFamily="18" charset="2"/>
                        <a:buChar char=""/>
                      </a:pPr>
                      <a:r>
                        <a:rPr lang="en-US" sz="1800">
                          <a:effectLst/>
                        </a:rPr>
                        <a:t>Walking uphill</a:t>
                      </a:r>
                      <a:endParaRPr lang="en-IN" sz="1800">
                        <a:effectLst/>
                      </a:endParaRPr>
                    </a:p>
                    <a:p>
                      <a:pPr marL="342900" lvl="0" indent="-342900">
                        <a:lnSpc>
                          <a:spcPct val="107000"/>
                        </a:lnSpc>
                        <a:spcAft>
                          <a:spcPts val="800"/>
                        </a:spcAft>
                        <a:buFont typeface="Symbol" panose="05050102010706020507" pitchFamily="18" charset="2"/>
                        <a:buChar char=""/>
                      </a:pPr>
                      <a:r>
                        <a:rPr lang="en-US" sz="1800">
                          <a:effectLst/>
                        </a:rPr>
                        <a:t>Stair climbing after meals</a:t>
                      </a:r>
                      <a:endParaRPr lang="en-IN" sz="1800">
                        <a:effectLst/>
                      </a:endParaRPr>
                    </a:p>
                    <a:p>
                      <a:pPr>
                        <a:lnSpc>
                          <a:spcPct val="107000"/>
                        </a:lnSpc>
                        <a:spcAft>
                          <a:spcPts val="800"/>
                        </a:spcAft>
                      </a:pPr>
                      <a:r>
                        <a:rPr lang="en-US" sz="1800">
                          <a:effectLst/>
                        </a:rPr>
                        <a:t>Angina occurs : Walking &gt;2 blocks(level ground) or climbing one flight of stairs at normal pace and normal conditions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4574437"/>
                  </a:ext>
                </a:extLst>
              </a:tr>
              <a:tr h="868547">
                <a:tc>
                  <a:txBody>
                    <a:bodyPr/>
                    <a:lstStyle/>
                    <a:p>
                      <a:pPr>
                        <a:lnSpc>
                          <a:spcPct val="107000"/>
                        </a:lnSpc>
                        <a:spcAft>
                          <a:spcPts val="800"/>
                        </a:spcAft>
                      </a:pPr>
                      <a:r>
                        <a:rPr lang="en-US"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a:effectLst/>
                        </a:rPr>
                        <a:t>Marked limitation of ordinary physical activity</a:t>
                      </a:r>
                      <a:endParaRPr lang="en-IN" sz="1800">
                        <a:effectLst/>
                      </a:endParaRPr>
                    </a:p>
                    <a:p>
                      <a:pPr>
                        <a:lnSpc>
                          <a:spcPct val="107000"/>
                        </a:lnSpc>
                        <a:spcAft>
                          <a:spcPts val="800"/>
                        </a:spcAft>
                      </a:pPr>
                      <a:r>
                        <a:rPr lang="en-US" sz="1800">
                          <a:effectLst/>
                        </a:rPr>
                        <a:t>Walking less than 1 block at level ground and climbing &lt;1 flight of stairs in normal condition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7878035"/>
                  </a:ext>
                </a:extLst>
              </a:tr>
              <a:tr h="621950">
                <a:tc>
                  <a:txBody>
                    <a:bodyPr/>
                    <a:lstStyle/>
                    <a:p>
                      <a:pPr>
                        <a:lnSpc>
                          <a:spcPct val="107000"/>
                        </a:lnSpc>
                        <a:spcAft>
                          <a:spcPts val="800"/>
                        </a:spcAft>
                      </a:pPr>
                      <a:r>
                        <a:rPr lang="en-US" sz="1800">
                          <a:effectLst/>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Inability to carry out any physical activity without discomfort</a:t>
                      </a:r>
                      <a:endParaRPr lang="en-IN" sz="1800" dirty="0">
                        <a:effectLst/>
                      </a:endParaRPr>
                    </a:p>
                    <a:p>
                      <a:pPr>
                        <a:lnSpc>
                          <a:spcPct val="107000"/>
                        </a:lnSpc>
                        <a:spcAft>
                          <a:spcPts val="800"/>
                        </a:spcAft>
                      </a:pPr>
                      <a:r>
                        <a:rPr lang="en-US" sz="1800" dirty="0">
                          <a:effectLst/>
                        </a:rPr>
                        <a:t>Angina occurs with minimal activity or may be present at rest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7297051"/>
                  </a:ext>
                </a:extLst>
              </a:tr>
            </a:tbl>
          </a:graphicData>
        </a:graphic>
      </p:graphicFrame>
    </p:spTree>
    <p:extLst>
      <p:ext uri="{BB962C8B-B14F-4D97-AF65-F5344CB8AC3E}">
        <p14:creationId xmlns:p14="http://schemas.microsoft.com/office/powerpoint/2010/main" val="23028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C03D-F96B-1FC7-23AB-1347BE7BEBAD}"/>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Asymptomatic or silent myocardial ischemia</a:t>
            </a:r>
            <a:endParaRPr lang="en-IN" sz="3200" dirty="0"/>
          </a:p>
        </p:txBody>
      </p:sp>
      <p:sp>
        <p:nvSpPr>
          <p:cNvPr id="3" name="Content Placeholder 2">
            <a:extLst>
              <a:ext uri="{FF2B5EF4-FFF2-40B4-BE49-F238E27FC236}">
                <a16:creationId xmlns:a16="http://schemas.microsoft.com/office/drawing/2014/main" id="{495EEDAC-3AA2-DD8C-5380-0A3F55E2A0BF}"/>
              </a:ext>
            </a:extLst>
          </p:cNvPr>
          <p:cNvSpPr>
            <a:spLocks noGrp="1"/>
          </p:cNvSpPr>
          <p:nvPr>
            <p:ph idx="1"/>
          </p:nvPr>
        </p:nvSpPr>
        <p:spPr/>
        <p:txBody>
          <a:bodyPr>
            <a:normAutofit/>
          </a:bodyPr>
          <a:lstStyle/>
          <a:p>
            <a:pPr marL="0" indent="0">
              <a:lnSpc>
                <a:spcPct val="107000"/>
              </a:lnSpc>
              <a:spcAft>
                <a:spcPts val="800"/>
              </a:spcAft>
              <a:buNone/>
            </a:pPr>
            <a:r>
              <a:rPr lang="en-IN" sz="1900" dirty="0">
                <a:effectLst/>
                <a:latin typeface="Calibri" panose="020F0502020204030204" pitchFamily="34" charset="0"/>
                <a:ea typeface="Calibri" panose="020F0502020204030204" pitchFamily="34" charset="0"/>
                <a:cs typeface="Times New Roman" panose="02020603050405020304" pitchFamily="18" charset="0"/>
              </a:rPr>
              <a:t> when myocardial ischemia occurs in absence of angina or angina equivalent</a:t>
            </a:r>
          </a:p>
          <a:p>
            <a:pPr marL="342900" lvl="0" indent="-342900">
              <a:lnSpc>
                <a:spcPct val="107000"/>
              </a:lnSpc>
              <a:buFont typeface="Symbol" panose="05050102010706020507" pitchFamily="18" charset="2"/>
              <a:buChar char=""/>
            </a:pPr>
            <a:r>
              <a:rPr lang="en-IN" sz="1900" dirty="0">
                <a:effectLst/>
                <a:latin typeface="Calibri" panose="020F0502020204030204" pitchFamily="34" charset="0"/>
                <a:ea typeface="Calibri" panose="020F0502020204030204" pitchFamily="34" charset="0"/>
                <a:cs typeface="Times New Roman" panose="02020603050405020304" pitchFamily="18" charset="0"/>
              </a:rPr>
              <a:t>It has an unfavourable prognosis</a:t>
            </a:r>
          </a:p>
          <a:p>
            <a:pPr marL="342900" lvl="0" indent="-342900">
              <a:lnSpc>
                <a:spcPct val="107000"/>
              </a:lnSpc>
              <a:buFont typeface="Symbol" panose="05050102010706020507" pitchFamily="18" charset="2"/>
              <a:buChar char=""/>
            </a:pPr>
            <a:r>
              <a:rPr lang="en-IN" sz="1900" dirty="0">
                <a:effectLst/>
                <a:latin typeface="Calibri" panose="020F0502020204030204" pitchFamily="34" charset="0"/>
                <a:ea typeface="Calibri" panose="020F0502020204030204" pitchFamily="34" charset="0"/>
                <a:cs typeface="Times New Roman" panose="02020603050405020304" pitchFamily="18" charset="0"/>
              </a:rPr>
              <a:t>Detected by continuous </a:t>
            </a:r>
            <a:r>
              <a:rPr lang="en-IN" sz="1900" dirty="0" err="1">
                <a:effectLst/>
                <a:latin typeface="Calibri" panose="020F0502020204030204" pitchFamily="34" charset="0"/>
                <a:ea typeface="Calibri" panose="020F0502020204030204" pitchFamily="34" charset="0"/>
                <a:cs typeface="Times New Roman" panose="02020603050405020304" pitchFamily="18" charset="0"/>
              </a:rPr>
              <a:t>ecg</a:t>
            </a:r>
            <a:r>
              <a:rPr lang="en-IN" sz="1900" dirty="0">
                <a:effectLst/>
                <a:latin typeface="Calibri" panose="020F0502020204030204" pitchFamily="34" charset="0"/>
                <a:ea typeface="Calibri" panose="020F0502020204030204" pitchFamily="34" charset="0"/>
                <a:cs typeface="Times New Roman" panose="02020603050405020304" pitchFamily="18" charset="0"/>
              </a:rPr>
              <a:t> monitoring</a:t>
            </a:r>
          </a:p>
          <a:p>
            <a:pPr marL="0" lvl="0" indent="0">
              <a:lnSpc>
                <a:spcPct val="107000"/>
              </a:lnSpc>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IN" sz="1900" dirty="0">
                <a:effectLst/>
                <a:latin typeface="Calibri" panose="020F0502020204030204" pitchFamily="34" charset="0"/>
                <a:ea typeface="Calibri" panose="020F0502020204030204" pitchFamily="34" charset="0"/>
                <a:cs typeface="Times New Roman" panose="02020603050405020304" pitchFamily="18" charset="0"/>
              </a:rPr>
              <a:t>Pathophysiology controversial</a:t>
            </a:r>
          </a:p>
          <a:p>
            <a:pPr marL="342900" lvl="0" indent="-342900">
              <a:lnSpc>
                <a:spcPct val="107000"/>
              </a:lnSpc>
              <a:buFont typeface="Courier New" panose="02070309020205020404" pitchFamily="49" charset="0"/>
              <a:buChar char="o"/>
            </a:pPr>
            <a:r>
              <a:rPr lang="en-IN" sz="1900" dirty="0">
                <a:effectLst/>
                <a:latin typeface="Calibri" panose="020F0502020204030204" pitchFamily="34" charset="0"/>
                <a:ea typeface="Calibri" panose="020F0502020204030204" pitchFamily="34" charset="0"/>
                <a:cs typeface="Times New Roman" panose="02020603050405020304" pitchFamily="18" charset="0"/>
              </a:rPr>
              <a:t>Lack of pain sensation due to sensory afferent nerve abnormality</a:t>
            </a:r>
          </a:p>
          <a:p>
            <a:pPr marL="342900" lvl="0" indent="-342900">
              <a:lnSpc>
                <a:spcPct val="107000"/>
              </a:lnSpc>
              <a:buFont typeface="Courier New" panose="02070309020205020404" pitchFamily="49" charset="0"/>
              <a:buChar char="o"/>
            </a:pPr>
            <a:r>
              <a:rPr lang="en-IN" sz="1900" dirty="0">
                <a:effectLst/>
                <a:latin typeface="Calibri" panose="020F0502020204030204" pitchFamily="34" charset="0"/>
                <a:ea typeface="Calibri" panose="020F0502020204030204" pitchFamily="34" charset="0"/>
                <a:cs typeface="Times New Roman" panose="02020603050405020304" pitchFamily="18" charset="0"/>
              </a:rPr>
              <a:t>Ischemic preconditioning—repeated short episodes of ischemia protect myocardium against a subsequent ischemic insult</a:t>
            </a:r>
          </a:p>
          <a:p>
            <a:pPr marL="342900" lvl="0" indent="-342900">
              <a:lnSpc>
                <a:spcPct val="107000"/>
              </a:lnSpc>
              <a:buFont typeface="Symbol" panose="05050102010706020507" pitchFamily="18" charset="2"/>
              <a:buChar char=""/>
            </a:pP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IN" sz="1900" dirty="0">
                <a:effectLst/>
                <a:latin typeface="Calibri" panose="020F0502020204030204" pitchFamily="34" charset="0"/>
                <a:ea typeface="Calibri" panose="020F0502020204030204" pitchFamily="34" charset="0"/>
                <a:cs typeface="Times New Roman" panose="02020603050405020304" pitchFamily="18" charset="0"/>
              </a:rPr>
              <a:t>Seen in </a:t>
            </a:r>
            <a:r>
              <a:rPr lang="en-IN" sz="19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900" dirty="0">
                <a:effectLst/>
                <a:latin typeface="Calibri" panose="020F0502020204030204" pitchFamily="34" charset="0"/>
                <a:ea typeface="Calibri" panose="020F0502020204030204" pitchFamily="34" charset="0"/>
                <a:cs typeface="Times New Roman" panose="02020603050405020304" pitchFamily="18" charset="0"/>
              </a:rPr>
              <a:t>Diabetics, Previous </a:t>
            </a:r>
            <a:r>
              <a:rPr lang="en-IN" sz="1900" dirty="0" err="1">
                <a:effectLst/>
                <a:latin typeface="Calibri" panose="020F0502020204030204" pitchFamily="34" charset="0"/>
                <a:ea typeface="Calibri" panose="020F0502020204030204" pitchFamily="34" charset="0"/>
                <a:cs typeface="Times New Roman" panose="02020603050405020304" pitchFamily="18" charset="0"/>
              </a:rPr>
              <a:t>MI</a:t>
            </a:r>
            <a:r>
              <a:rPr lang="en-IN" sz="1900" baseline="30000" dirty="0" err="1">
                <a:latin typeface="Calibri" panose="020F0502020204030204" pitchFamily="34" charset="0"/>
                <a:ea typeface="Calibri" panose="020F0502020204030204" pitchFamily="34" charset="0"/>
                <a:cs typeface="Times New Roman" panose="02020603050405020304" pitchFamily="18" charset="0"/>
              </a:rPr>
              <a:t>,</a:t>
            </a:r>
            <a:r>
              <a:rPr lang="en-IN" sz="1900" dirty="0" err="1">
                <a:effectLst/>
                <a:latin typeface="Calibri" panose="020F0502020204030204" pitchFamily="34" charset="0"/>
                <a:ea typeface="Calibri" panose="020F0502020204030204" pitchFamily="34" charset="0"/>
                <a:cs typeface="Times New Roman" panose="02020603050405020304" pitchFamily="18" charset="0"/>
              </a:rPr>
              <a:t>Elderly</a:t>
            </a:r>
            <a:r>
              <a:rPr lang="en-IN" sz="1900" baseline="30000" dirty="0">
                <a:latin typeface="Calibri" panose="020F0502020204030204" pitchFamily="34" charset="0"/>
                <a:ea typeface="Calibri" panose="020F0502020204030204" pitchFamily="34" charset="0"/>
                <a:cs typeface="Times New Roman" panose="02020603050405020304" pitchFamily="18" charset="0"/>
              </a:rPr>
              <a:t>,</a:t>
            </a:r>
            <a:r>
              <a:rPr lang="en-IN" sz="19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IN" sz="1900" dirty="0">
                <a:effectLst/>
                <a:latin typeface="Calibri" panose="020F0502020204030204" pitchFamily="34" charset="0"/>
                <a:ea typeface="Calibri" panose="020F0502020204030204" pitchFamily="34" charset="0"/>
                <a:cs typeface="Times New Roman" panose="02020603050405020304" pitchFamily="18" charset="0"/>
              </a:rPr>
              <a:t>CKD</a:t>
            </a:r>
          </a:p>
          <a:p>
            <a:pPr marL="0" indent="0">
              <a:buNone/>
            </a:pPr>
            <a:endParaRPr lang="en-IN" dirty="0"/>
          </a:p>
        </p:txBody>
      </p:sp>
    </p:spTree>
    <p:extLst>
      <p:ext uri="{BB962C8B-B14F-4D97-AF65-F5344CB8AC3E}">
        <p14:creationId xmlns:p14="http://schemas.microsoft.com/office/powerpoint/2010/main" val="427466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1413-E04A-6395-265F-42256A6B825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4765D8F-1E31-5FFD-7206-B693616E21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833" y="845575"/>
            <a:ext cx="10341967" cy="5647300"/>
          </a:xfrm>
        </p:spPr>
      </p:pic>
    </p:spTree>
    <p:extLst>
      <p:ext uri="{BB962C8B-B14F-4D97-AF65-F5344CB8AC3E}">
        <p14:creationId xmlns:p14="http://schemas.microsoft.com/office/powerpoint/2010/main" val="39146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4C57-6B7E-C447-18D8-5E7E1370310F}"/>
              </a:ext>
            </a:extLst>
          </p:cNvPr>
          <p:cNvSpPr>
            <a:spLocks noGrp="1"/>
          </p:cNvSpPr>
          <p:nvPr>
            <p:ph type="title"/>
          </p:nvPr>
        </p:nvSpPr>
        <p:spPr/>
        <p:txBody>
          <a:bodyPr>
            <a:normAutofit/>
          </a:bodyPr>
          <a:lstStyle/>
          <a:p>
            <a:r>
              <a:rPr lang="en-IN" sz="3200" kern="0" dirty="0">
                <a:effectLst/>
                <a:latin typeface="Calibri Light" panose="020F0302020204030204" pitchFamily="34" charset="0"/>
                <a:ea typeface="Times New Roman" panose="02020603050405020304" pitchFamily="18" charset="0"/>
                <a:cs typeface="Times New Roman" panose="02020603050405020304" pitchFamily="18" charset="0"/>
              </a:rPr>
              <a:t>Resting ECG</a:t>
            </a:r>
            <a:endParaRPr lang="en-IN" sz="3200" dirty="0"/>
          </a:p>
        </p:txBody>
      </p:sp>
      <p:sp>
        <p:nvSpPr>
          <p:cNvPr id="3" name="Content Placeholder 2">
            <a:extLst>
              <a:ext uri="{FF2B5EF4-FFF2-40B4-BE49-F238E27FC236}">
                <a16:creationId xmlns:a16="http://schemas.microsoft.com/office/drawing/2014/main" id="{A8F05D6B-896A-FE56-E2F6-142930B9426D}"/>
              </a:ext>
            </a:extLst>
          </p:cNvPr>
          <p:cNvSpPr>
            <a:spLocks noGrp="1"/>
          </p:cNvSpPr>
          <p:nvPr>
            <p:ph sz="half" idx="1"/>
          </p:nvPr>
        </p:nvSpPr>
        <p:spPr/>
        <p:txBody>
          <a:bodyPr>
            <a:normAutofit fontScale="92500" lnSpcReduction="20000"/>
          </a:bodyPr>
          <a:lstStyle/>
          <a:p>
            <a:pPr marL="0" indent="0">
              <a:lnSpc>
                <a:spcPct val="107000"/>
              </a:lnSpc>
              <a:spcBef>
                <a:spcPts val="1200"/>
              </a:spcBef>
              <a:buNone/>
            </a:pPr>
            <a:endParaRPr lang="en-IN" sz="1800"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50% have normal—implies normal resting LV function and favourable prognosis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MC abnormality—nonspecific ST-T wave changes with or without Q wave</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ST-T changes during rest—poor prognosis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Conduction abnormality—LBBB (impaired LV function, multivessel CAD, poor prognosis), left anterior hemiblock</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LV hypertrophy—worse prognosis—implies underlying HTN, AS, HCM, previous MI with remodelling</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VPC –very low sensitivity and specificity for detecting CAD</a:t>
            </a:r>
          </a:p>
          <a:p>
            <a:pPr marL="0" indent="0">
              <a:buNone/>
            </a:pPr>
            <a:endParaRPr lang="en-IN" dirty="0"/>
          </a:p>
        </p:txBody>
      </p:sp>
      <p:pic>
        <p:nvPicPr>
          <p:cNvPr id="6" name="Content Placeholder 5">
            <a:extLst>
              <a:ext uri="{FF2B5EF4-FFF2-40B4-BE49-F238E27FC236}">
                <a16:creationId xmlns:a16="http://schemas.microsoft.com/office/drawing/2014/main" id="{34D44F68-4A28-AE5B-4D00-EB61EFD3F9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6030" y="1563329"/>
            <a:ext cx="4853940" cy="4493342"/>
          </a:xfrm>
        </p:spPr>
      </p:pic>
    </p:spTree>
    <p:extLst>
      <p:ext uri="{BB962C8B-B14F-4D97-AF65-F5344CB8AC3E}">
        <p14:creationId xmlns:p14="http://schemas.microsoft.com/office/powerpoint/2010/main" val="85542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507E-763E-4B50-DDBA-6703980EDB2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E59C13E-1C4C-FE36-D03E-BB7AA20852A8}"/>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During angina—50% have abnormal findings—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ST depression (MC)</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ST elevation</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Pseudo-normalization—normalization of previous ST wave depression / T inversion</a:t>
            </a:r>
          </a:p>
          <a:p>
            <a:endParaRPr lang="en-IN" dirty="0"/>
          </a:p>
        </p:txBody>
      </p:sp>
    </p:spTree>
    <p:extLst>
      <p:ext uri="{BB962C8B-B14F-4D97-AF65-F5344CB8AC3E}">
        <p14:creationId xmlns:p14="http://schemas.microsoft.com/office/powerpoint/2010/main" val="410719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4637-577F-D405-BBBB-F7CBBE46F462}"/>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2E49099A-D8B9-EB3F-3255-0A480C59CD49}"/>
              </a:ext>
            </a:extLst>
          </p:cNvPr>
          <p:cNvSpPr>
            <a:spLocks noGrp="1"/>
          </p:cNvSpPr>
          <p:nvPr>
            <p:ph idx="1"/>
          </p:nvPr>
        </p:nvSpPr>
        <p:spPr/>
        <p:txBody>
          <a:bodyPr/>
          <a:lstStyle/>
          <a:p>
            <a:r>
              <a:rPr lang="en-IN" dirty="0" err="1"/>
              <a:t>Braunwald’s</a:t>
            </a:r>
            <a:r>
              <a:rPr lang="en-IN" dirty="0"/>
              <a:t> Heart disease, a textbook of cardiovascular medicine, 12</a:t>
            </a:r>
            <a:r>
              <a:rPr lang="en-IN" baseline="30000" dirty="0"/>
              <a:t>th</a:t>
            </a:r>
            <a:r>
              <a:rPr lang="en-IN" dirty="0"/>
              <a:t> </a:t>
            </a:r>
            <a:r>
              <a:rPr lang="en-IN" dirty="0" err="1"/>
              <a:t>edi</a:t>
            </a:r>
            <a:endParaRPr lang="en-IN" dirty="0"/>
          </a:p>
          <a:p>
            <a:r>
              <a:rPr lang="en-IN" dirty="0" err="1"/>
              <a:t>Fuster</a:t>
            </a:r>
            <a:r>
              <a:rPr lang="en-IN" dirty="0"/>
              <a:t> and Hurst’s the Heart, 15</a:t>
            </a:r>
            <a:r>
              <a:rPr lang="en-IN" baseline="30000" dirty="0"/>
              <a:t>th</a:t>
            </a:r>
            <a:r>
              <a:rPr lang="en-IN" dirty="0"/>
              <a:t> </a:t>
            </a:r>
            <a:r>
              <a:rPr lang="en-IN" dirty="0" err="1"/>
              <a:t>edi</a:t>
            </a:r>
            <a:endParaRPr lang="en-IN" dirty="0"/>
          </a:p>
          <a:p>
            <a:r>
              <a:rPr lang="en-IN" dirty="0"/>
              <a:t>2019 ESC guidelines for diagnosis and management of chronic coronary syndromes</a:t>
            </a:r>
          </a:p>
        </p:txBody>
      </p:sp>
    </p:spTree>
    <p:extLst>
      <p:ext uri="{BB962C8B-B14F-4D97-AF65-F5344CB8AC3E}">
        <p14:creationId xmlns:p14="http://schemas.microsoft.com/office/powerpoint/2010/main" val="272415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C852-1AF1-3E48-E906-39ACB60C6380}"/>
              </a:ext>
            </a:extLst>
          </p:cNvPr>
          <p:cNvSpPr>
            <a:spLocks noGrp="1"/>
          </p:cNvSpPr>
          <p:nvPr>
            <p:ph type="title"/>
          </p:nvPr>
        </p:nvSpPr>
        <p:spPr/>
        <p:txBody>
          <a:bodyPr>
            <a:normAutofit/>
          </a:bodyPr>
          <a:lstStyle/>
          <a:p>
            <a:r>
              <a:rPr lang="en-IN" sz="3200" kern="0" dirty="0">
                <a:effectLst/>
                <a:latin typeface="Calibri Light" panose="020F0302020204030204" pitchFamily="34" charset="0"/>
                <a:ea typeface="Times New Roman" panose="02020603050405020304" pitchFamily="18" charset="0"/>
                <a:cs typeface="Times New Roman" panose="02020603050405020304" pitchFamily="18" charset="0"/>
              </a:rPr>
              <a:t>Resting echocardiography</a:t>
            </a:r>
            <a:endParaRPr lang="en-IN" sz="3200" dirty="0"/>
          </a:p>
        </p:txBody>
      </p:sp>
      <p:sp>
        <p:nvSpPr>
          <p:cNvPr id="3" name="Content Placeholder 2">
            <a:extLst>
              <a:ext uri="{FF2B5EF4-FFF2-40B4-BE49-F238E27FC236}">
                <a16:creationId xmlns:a16="http://schemas.microsoft.com/office/drawing/2014/main" id="{53B779B6-48B3-1BBB-3CD9-C37E4970D45D}"/>
              </a:ext>
            </a:extLst>
          </p:cNvPr>
          <p:cNvSpPr>
            <a:spLocks noGrp="1"/>
          </p:cNvSpPr>
          <p:nvPr>
            <p:ph sz="half" idx="1"/>
          </p:nvPr>
        </p:nvSpPr>
        <p:spPr/>
        <p:txBody>
          <a:bodyPr>
            <a:normAutofit fontScale="92500" lnSpcReduction="20000"/>
          </a:bodyPr>
          <a:lstStyle/>
          <a:p>
            <a:pPr marL="0" indent="0">
              <a:lnSpc>
                <a:spcPct val="107000"/>
              </a:lnSpc>
              <a:spcBef>
                <a:spcPts val="1200"/>
              </a:spcBef>
              <a:buNone/>
            </a:pPr>
            <a:endParaRPr lang="en-IN"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IN" sz="2300" dirty="0">
                <a:effectLst/>
                <a:latin typeface="Calibri" panose="020F0502020204030204" pitchFamily="34" charset="0"/>
                <a:ea typeface="Calibri" panose="020F0502020204030204" pitchFamily="34" charset="0"/>
                <a:cs typeface="Times New Roman" panose="02020603050405020304" pitchFamily="18" charset="0"/>
              </a:rPr>
              <a:t>European society of cardiology – all patients with SIHD-class 1</a:t>
            </a:r>
          </a:p>
          <a:p>
            <a:pPr marL="0" indent="0">
              <a:lnSpc>
                <a:spcPct val="107000"/>
              </a:lnSpc>
              <a:spcAft>
                <a:spcPts val="800"/>
              </a:spcAft>
              <a:buNone/>
            </a:pPr>
            <a:r>
              <a:rPr lang="en-IN" sz="2300" dirty="0">
                <a:effectLst/>
                <a:latin typeface="Calibri" panose="020F0502020204030204" pitchFamily="34" charset="0"/>
                <a:ea typeface="Calibri" panose="020F0502020204030204" pitchFamily="34" charset="0"/>
                <a:cs typeface="Times New Roman" panose="02020603050405020304" pitchFamily="18" charset="0"/>
              </a:rPr>
              <a:t>American College of cardiology / American Heart Association—class 1 recommendations</a:t>
            </a:r>
            <a:r>
              <a:rPr lang="en-IN" sz="23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History of MI</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ST-T wave changes</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Conduction abnormalities</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Q wave in ECG</a:t>
            </a:r>
          </a:p>
          <a:p>
            <a:pPr marL="342900" lvl="0" indent="-342900">
              <a:lnSpc>
                <a:spcPct val="107000"/>
              </a:lnSpc>
              <a:spcAft>
                <a:spcPts val="800"/>
              </a:spcAft>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Increased BNP</a:t>
            </a:r>
          </a:p>
          <a:p>
            <a:endParaRPr lang="en-IN" dirty="0"/>
          </a:p>
        </p:txBody>
      </p:sp>
      <p:sp>
        <p:nvSpPr>
          <p:cNvPr id="4" name="Content Placeholder 3">
            <a:extLst>
              <a:ext uri="{FF2B5EF4-FFF2-40B4-BE49-F238E27FC236}">
                <a16:creationId xmlns:a16="http://schemas.microsoft.com/office/drawing/2014/main" id="{E81AD392-CD87-CDCF-0694-43D73654E79D}"/>
              </a:ext>
            </a:extLst>
          </p:cNvPr>
          <p:cNvSpPr>
            <a:spLocks noGrp="1"/>
          </p:cNvSpPr>
          <p:nvPr>
            <p:ph sz="half" idx="2"/>
          </p:nvPr>
        </p:nvSpPr>
        <p:spPr/>
        <p:txBody>
          <a:bodyPr>
            <a:normAutofit fontScale="92500" lnSpcReduction="20000"/>
          </a:bodyPr>
          <a:lstStyle/>
          <a:p>
            <a:pPr marL="0" indent="0">
              <a:lnSpc>
                <a:spcPct val="107000"/>
              </a:lnSpc>
              <a:spcAft>
                <a:spcPts val="800"/>
              </a:spcAft>
              <a:buNone/>
            </a:pPr>
            <a:r>
              <a:rPr lang="en-IN" sz="2300" dirty="0">
                <a:effectLst/>
                <a:latin typeface="Calibri" panose="020F0502020204030204" pitchFamily="34" charset="0"/>
                <a:ea typeface="Calibri" panose="020F0502020204030204" pitchFamily="34" charset="0"/>
                <a:cs typeface="Times New Roman" panose="02020603050405020304" pitchFamily="18" charset="0"/>
              </a:rPr>
              <a:t>Uses</a:t>
            </a:r>
            <a:r>
              <a:rPr lang="en-IN" sz="23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IN" sz="2300" dirty="0">
                <a:effectLst/>
                <a:latin typeface="Calibri" panose="020F0502020204030204" pitchFamily="34" charset="0"/>
                <a:ea typeface="Calibri" panose="020F0502020204030204" pitchFamily="34" charset="0"/>
                <a:cs typeface="Times New Roman" panose="02020603050405020304" pitchFamily="18" charset="0"/>
              </a:rPr>
              <a:t>Exclude alternate cause of angina</a:t>
            </a:r>
          </a:p>
          <a:p>
            <a:pPr marL="342900" lvl="0" indent="-342900">
              <a:lnSpc>
                <a:spcPct val="107000"/>
              </a:lnSpc>
              <a:buFont typeface="Courier New" panose="02070309020205020404" pitchFamily="49" charset="0"/>
              <a:buChar char="o"/>
            </a:pPr>
            <a:r>
              <a:rPr lang="en-IN" sz="2300" dirty="0">
                <a:effectLst/>
                <a:latin typeface="Calibri" panose="020F0502020204030204" pitchFamily="34" charset="0"/>
                <a:ea typeface="Calibri" panose="020F0502020204030204" pitchFamily="34" charset="0"/>
                <a:cs typeface="Times New Roman" panose="02020603050405020304" pitchFamily="18" charset="0"/>
              </a:rPr>
              <a:t>Regional wall motion abnormality</a:t>
            </a:r>
          </a:p>
          <a:p>
            <a:pPr marL="342900" lvl="0" indent="-342900">
              <a:lnSpc>
                <a:spcPct val="107000"/>
              </a:lnSpc>
              <a:buFont typeface="Courier New" panose="02070309020205020404" pitchFamily="49" charset="0"/>
              <a:buChar char="o"/>
            </a:pPr>
            <a:r>
              <a:rPr lang="en-IN" sz="2300" dirty="0">
                <a:effectLst/>
                <a:latin typeface="Calibri" panose="020F0502020204030204" pitchFamily="34" charset="0"/>
                <a:ea typeface="Calibri" panose="020F0502020204030204" pitchFamily="34" charset="0"/>
                <a:cs typeface="Times New Roman" panose="02020603050405020304" pitchFamily="18" charset="0"/>
              </a:rPr>
              <a:t>LVEF—risk stratification</a:t>
            </a:r>
          </a:p>
          <a:p>
            <a:pPr marL="342900" lvl="0" indent="-342900">
              <a:lnSpc>
                <a:spcPct val="107000"/>
              </a:lnSpc>
              <a:spcAft>
                <a:spcPts val="800"/>
              </a:spcAft>
              <a:buFont typeface="Courier New" panose="02070309020205020404" pitchFamily="49" charset="0"/>
              <a:buChar char="o"/>
            </a:pPr>
            <a:r>
              <a:rPr lang="en-IN" sz="2300" dirty="0">
                <a:effectLst/>
                <a:latin typeface="Calibri" panose="020F0502020204030204" pitchFamily="34" charset="0"/>
                <a:ea typeface="Calibri" panose="020F0502020204030204" pitchFamily="34" charset="0"/>
                <a:cs typeface="Times New Roman" panose="02020603050405020304" pitchFamily="18" charset="0"/>
              </a:rPr>
              <a:t>Diastolic function</a:t>
            </a:r>
          </a:p>
          <a:p>
            <a:endParaRPr lang="en-IN" dirty="0"/>
          </a:p>
        </p:txBody>
      </p:sp>
    </p:spTree>
    <p:extLst>
      <p:ext uri="{BB962C8B-B14F-4D97-AF65-F5344CB8AC3E}">
        <p14:creationId xmlns:p14="http://schemas.microsoft.com/office/powerpoint/2010/main" val="334228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2E4A-B949-90F1-F40E-B25459A3A4C6}"/>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Chest x-ray</a:t>
            </a:r>
            <a:endParaRPr lang="en-IN" sz="3200" dirty="0"/>
          </a:p>
        </p:txBody>
      </p:sp>
      <p:sp>
        <p:nvSpPr>
          <p:cNvPr id="3" name="Content Placeholder 2">
            <a:extLst>
              <a:ext uri="{FF2B5EF4-FFF2-40B4-BE49-F238E27FC236}">
                <a16:creationId xmlns:a16="http://schemas.microsoft.com/office/drawing/2014/main" id="{4626BAAF-A5F6-E6EC-15B0-AF8FADE00F69}"/>
              </a:ext>
            </a:extLst>
          </p:cNvPr>
          <p:cNvSpPr>
            <a:spLocks noGrp="1"/>
          </p:cNvSpPr>
          <p:nvPr>
            <p:ph sz="half"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Cardiomegaly</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Severe CAD—with previous MI</a:t>
            </a:r>
          </a:p>
          <a:p>
            <a:pPr marL="0" indent="0">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2. Pre-existing hypertension</a:t>
            </a:r>
          </a:p>
          <a:p>
            <a:pPr marL="0" indent="0">
              <a:buNone/>
            </a:pPr>
            <a:r>
              <a:rPr lang="en-IN" sz="1800" dirty="0">
                <a:latin typeface="Calibri" panose="020F0502020204030204" pitchFamily="34" charset="0"/>
                <a:ea typeface="Calibri" panose="020F0502020204030204" pitchFamily="34" charset="0"/>
                <a:cs typeface="Times New Roman" panose="02020603050405020304" pitchFamily="18" charset="0"/>
              </a:rPr>
              <a:t>3. Concomitant valvular heart disease or cardiomyopathy</a:t>
            </a:r>
            <a:endParaRPr lang="en-IN" dirty="0"/>
          </a:p>
        </p:txBody>
      </p:sp>
      <p:pic>
        <p:nvPicPr>
          <p:cNvPr id="6" name="Content Placeholder 5">
            <a:extLst>
              <a:ext uri="{FF2B5EF4-FFF2-40B4-BE49-F238E27FC236}">
                <a16:creationId xmlns:a16="http://schemas.microsoft.com/office/drawing/2014/main" id="{B2F9EEFB-F5FD-12C2-76D8-BFA02E22A44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1" y="1825625"/>
            <a:ext cx="5072061" cy="1812310"/>
          </a:xfrm>
        </p:spPr>
      </p:pic>
    </p:spTree>
    <p:extLst>
      <p:ext uri="{BB962C8B-B14F-4D97-AF65-F5344CB8AC3E}">
        <p14:creationId xmlns:p14="http://schemas.microsoft.com/office/powerpoint/2010/main" val="418581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484A-7009-DC0E-6A5A-FCF9177140A4}"/>
              </a:ext>
            </a:extLst>
          </p:cNvPr>
          <p:cNvSpPr>
            <a:spLocks noGrp="1"/>
          </p:cNvSpPr>
          <p:nvPr>
            <p:ph type="title"/>
          </p:nvPr>
        </p:nvSpPr>
        <p:spPr/>
        <p:txBody>
          <a:bodyPr>
            <a:normAutofit/>
          </a:bodyPr>
          <a:lstStyle/>
          <a:p>
            <a:r>
              <a:rPr lang="en-IN" sz="3200" dirty="0" err="1"/>
              <a:t>Pretest</a:t>
            </a:r>
            <a:r>
              <a:rPr lang="en-IN" sz="3200" dirty="0"/>
              <a:t> probability</a:t>
            </a:r>
          </a:p>
        </p:txBody>
      </p:sp>
      <p:pic>
        <p:nvPicPr>
          <p:cNvPr id="6" name="Content Placeholder 5">
            <a:extLst>
              <a:ext uri="{FF2B5EF4-FFF2-40B4-BE49-F238E27FC236}">
                <a16:creationId xmlns:a16="http://schemas.microsoft.com/office/drawing/2014/main" id="{D42561ED-6548-E7B4-BB61-EE23D0A561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861" y="1917290"/>
            <a:ext cx="10510414" cy="3901531"/>
          </a:xfrm>
        </p:spPr>
      </p:pic>
    </p:spTree>
    <p:extLst>
      <p:ext uri="{BB962C8B-B14F-4D97-AF65-F5344CB8AC3E}">
        <p14:creationId xmlns:p14="http://schemas.microsoft.com/office/powerpoint/2010/main" val="382309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06BE-DB07-2F6C-2C0E-FB7CCD0F154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67E342-BD09-BD4E-FC71-5A6782AAD247}"/>
              </a:ext>
            </a:extLst>
          </p:cNvPr>
          <p:cNvSpPr>
            <a:spLocks noGrp="1"/>
          </p:cNvSpPr>
          <p:nvPr>
            <p:ph idx="1"/>
          </p:nvPr>
        </p:nvSpPr>
        <p:spPr/>
        <p:txBody>
          <a:bodyPr>
            <a:normAutofit lnSpcReduction="10000"/>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If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pretest</a:t>
            </a:r>
            <a:r>
              <a:rPr lang="en-IN" sz="1800" dirty="0">
                <a:effectLst/>
                <a:latin typeface="Calibri" panose="020F0502020204030204" pitchFamily="34" charset="0"/>
                <a:ea typeface="Calibri" panose="020F0502020204030204" pitchFamily="34" charset="0"/>
                <a:cs typeface="Times New Roman" panose="02020603050405020304" pitchFamily="18" charset="0"/>
              </a:rPr>
              <a:t> probability is low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negative test is confirmatory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positive stress test </a:t>
            </a:r>
            <a:r>
              <a:rPr lang="en-IN" sz="1800" dirty="0">
                <a:latin typeface="Calibri" panose="020F0502020204030204" pitchFamily="34" charset="0"/>
                <a:ea typeface="Calibri" panose="020F0502020204030204" pitchFamily="34" charset="0"/>
                <a:cs typeface="Times New Roman" panose="02020603050405020304" pitchFamily="18" charset="0"/>
              </a:rPr>
              <a:t>more </a:t>
            </a:r>
            <a:r>
              <a:rPr lang="en-IN" sz="1800" dirty="0">
                <a:effectLst/>
                <a:latin typeface="Calibri" panose="020F0502020204030204" pitchFamily="34" charset="0"/>
                <a:ea typeface="Calibri" panose="020F0502020204030204" pitchFamily="34" charset="0"/>
                <a:cs typeface="Times New Roman" panose="02020603050405020304" pitchFamily="18" charset="0"/>
              </a:rPr>
              <a:t>likely to be false positive</a:t>
            </a:r>
            <a:endParaRPr lang="en-IN" sz="1800" baseline="30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N" sz="18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High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pretest</a:t>
            </a:r>
            <a:r>
              <a:rPr lang="en-IN" sz="1800" dirty="0">
                <a:effectLst/>
                <a:latin typeface="Calibri" panose="020F0502020204030204" pitchFamily="34" charset="0"/>
                <a:ea typeface="Calibri" panose="020F0502020204030204" pitchFamily="34" charset="0"/>
                <a:cs typeface="Times New Roman" panose="02020603050405020304" pitchFamily="18" charset="0"/>
              </a:rPr>
              <a:t> probability –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positive result is confirmatory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negative stress test is more likely to be false negative</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Stress test is more meaning full in intermediate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pretest</a:t>
            </a:r>
            <a:r>
              <a:rPr lang="en-IN" sz="1800" dirty="0">
                <a:effectLst/>
                <a:latin typeface="Calibri" panose="020F0502020204030204" pitchFamily="34" charset="0"/>
                <a:ea typeface="Calibri" panose="020F0502020204030204" pitchFamily="34" charset="0"/>
                <a:cs typeface="Times New Roman" panose="02020603050405020304" pitchFamily="18" charset="0"/>
              </a:rPr>
              <a:t> probability</a:t>
            </a:r>
          </a:p>
          <a:p>
            <a:pPr marL="0" indent="0">
              <a:buNone/>
            </a:pPr>
            <a:endParaRPr lang="en-IN" dirty="0"/>
          </a:p>
        </p:txBody>
      </p:sp>
    </p:spTree>
    <p:extLst>
      <p:ext uri="{BB962C8B-B14F-4D97-AF65-F5344CB8AC3E}">
        <p14:creationId xmlns:p14="http://schemas.microsoft.com/office/powerpoint/2010/main" val="111250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E49E-EC00-D22A-9443-A2506DC52C8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F60FD57-27BF-2F5B-7AD7-22A1E323EEF7}"/>
              </a:ext>
            </a:extLst>
          </p:cNvPr>
          <p:cNvSpPr>
            <a:spLocks noGrp="1"/>
          </p:cNvSpPr>
          <p:nvPr>
            <p:ph idx="1"/>
          </p:nvPr>
        </p:nvSpPr>
        <p:spPr/>
        <p:txBody>
          <a:bodyPr/>
          <a:lstStyle/>
          <a:p>
            <a:pPr marL="0" indent="0">
              <a:buNone/>
            </a:pPr>
            <a:r>
              <a:rPr lang="en-IN" dirty="0"/>
              <a:t>Pre test probability</a:t>
            </a:r>
            <a:r>
              <a:rPr lang="en-IN" dirty="0">
                <a:sym typeface="Wingdings" panose="05000000000000000000" pitchFamily="2" charset="2"/>
              </a:rPr>
              <a:t></a:t>
            </a:r>
          </a:p>
          <a:p>
            <a:pPr marL="0" indent="0">
              <a:buNone/>
            </a:pPr>
            <a:r>
              <a:rPr lang="en-IN" dirty="0">
                <a:sym typeface="Wingdings" panose="05000000000000000000" pitchFamily="2" charset="2"/>
              </a:rPr>
              <a:t>&lt;/= 5%-- diagnostic testing done only for compelling reasons</a:t>
            </a:r>
          </a:p>
          <a:p>
            <a:pPr marL="0" indent="0">
              <a:buNone/>
            </a:pPr>
            <a:r>
              <a:rPr lang="en-IN" dirty="0">
                <a:sym typeface="Wingdings" panose="05000000000000000000" pitchFamily="2" charset="2"/>
              </a:rPr>
              <a:t>&lt;15%-- annual risk for cardiovascular death or MI &lt;1%</a:t>
            </a:r>
            <a:endParaRPr lang="en-IN" dirty="0"/>
          </a:p>
        </p:txBody>
      </p:sp>
    </p:spTree>
    <p:extLst>
      <p:ext uri="{BB962C8B-B14F-4D97-AF65-F5344CB8AC3E}">
        <p14:creationId xmlns:p14="http://schemas.microsoft.com/office/powerpoint/2010/main" val="3947364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D5575-37AE-E68A-7E5D-3FD88918BB0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466B6E9-2D0B-4B62-7163-6551A0A31C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89189"/>
            <a:ext cx="8711565" cy="5487774"/>
          </a:xfrm>
        </p:spPr>
      </p:pic>
    </p:spTree>
    <p:extLst>
      <p:ext uri="{BB962C8B-B14F-4D97-AF65-F5344CB8AC3E}">
        <p14:creationId xmlns:p14="http://schemas.microsoft.com/office/powerpoint/2010/main" val="277976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1442-18DB-A526-5AC2-BE82602635D9}"/>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Exercise electrocardiogram</a:t>
            </a:r>
            <a:endParaRPr lang="en-IN" sz="3200" dirty="0"/>
          </a:p>
        </p:txBody>
      </p:sp>
      <p:sp>
        <p:nvSpPr>
          <p:cNvPr id="3" name="Content Placeholder 2">
            <a:extLst>
              <a:ext uri="{FF2B5EF4-FFF2-40B4-BE49-F238E27FC236}">
                <a16:creationId xmlns:a16="http://schemas.microsoft.com/office/drawing/2014/main" id="{FB2B32A7-3264-393E-1148-35FE31E446B6}"/>
              </a:ext>
            </a:extLst>
          </p:cNvPr>
          <p:cNvSpPr>
            <a:spLocks noGrp="1"/>
          </p:cNvSpPr>
          <p:nvPr>
            <p:ph idx="1"/>
          </p:nvPr>
        </p:nvSpPr>
        <p:spPr/>
        <p:txBody>
          <a:bodyPr>
            <a:normAutofit fontScale="92500" lnSpcReduction="10000"/>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Helpful in patient with chest pain with mod probability of CAD, resting ECG normal, who can achieve an adequate workload </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Diagnostic value is limited in high and low pre test probability—gives information about</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Degree of functional limitation</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Patient with high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pretest</a:t>
            </a:r>
            <a:r>
              <a:rPr lang="en-IN" sz="1800" dirty="0">
                <a:effectLst/>
                <a:latin typeface="Calibri" panose="020F0502020204030204" pitchFamily="34" charset="0"/>
                <a:ea typeface="Calibri" panose="020F0502020204030204" pitchFamily="34" charset="0"/>
                <a:cs typeface="Times New Roman" panose="02020603050405020304" pitchFamily="18" charset="0"/>
              </a:rPr>
              <a:t> probability – severity of ischemia and prognosis</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Parameters for interpretation of TMT</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Exercise capacity—METS</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Clinical, hemodynamic and electrocardiographic responses</a:t>
            </a:r>
          </a:p>
          <a:p>
            <a:pPr marL="0" indent="0">
              <a:buNone/>
            </a:pPr>
            <a:endParaRPr lang="en-IN" dirty="0"/>
          </a:p>
        </p:txBody>
      </p:sp>
    </p:spTree>
    <p:extLst>
      <p:ext uri="{BB962C8B-B14F-4D97-AF65-F5344CB8AC3E}">
        <p14:creationId xmlns:p14="http://schemas.microsoft.com/office/powerpoint/2010/main" val="2909334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AC5D-84F0-FE21-C370-73289473F114}"/>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FECF521-04FB-3500-8211-E899C923DE1E}"/>
              </a:ext>
            </a:extLst>
          </p:cNvPr>
          <p:cNvSpPr>
            <a:spLocks noGrp="1"/>
          </p:cNvSpPr>
          <p:nvPr>
            <p:ph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Exercise ECG in asymptomatic patient indicated—</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High cardiac risk who is planning to begin vigorous exercise</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High risk profession—airline piolets</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Evidence of extensive atherosclerotic disease in another non invasive testing—cardiac CT</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Risk stratification by exercise ECG—</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Age adjusted METS</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ST depression</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Abnormal HR and BP response </a:t>
            </a:r>
          </a:p>
          <a:p>
            <a:pPr marL="0" indent="0">
              <a:buNone/>
            </a:pPr>
            <a:endParaRPr lang="en-IN" sz="1800" dirty="0"/>
          </a:p>
        </p:txBody>
      </p:sp>
    </p:spTree>
    <p:extLst>
      <p:ext uri="{BB962C8B-B14F-4D97-AF65-F5344CB8AC3E}">
        <p14:creationId xmlns:p14="http://schemas.microsoft.com/office/powerpoint/2010/main" val="304858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0249-9FD6-428E-1B8A-6D47F338C0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4C58E34-29F7-A4C2-0474-F88C0CE1E834}"/>
              </a:ext>
            </a:extLst>
          </p:cNvPr>
          <p:cNvSpPr>
            <a:spLocks noGrp="1"/>
          </p:cNvSpPr>
          <p:nvPr>
            <p:ph idx="1"/>
          </p:nvPr>
        </p:nvSpPr>
        <p:spPr/>
        <p: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High risk stress test result—high likelihood of CAD</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undergo CAG</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Negative exercise test results—excellent prognosis—symptoms usually wont improve by revascularization</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ST depression &lt;1mm with high work load (&gt;9 minutes on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bruce</a:t>
            </a:r>
            <a:r>
              <a:rPr lang="en-IN" sz="1800" dirty="0">
                <a:effectLst/>
                <a:latin typeface="Calibri" panose="020F0502020204030204" pitchFamily="34" charset="0"/>
                <a:ea typeface="Calibri" panose="020F0502020204030204" pitchFamily="34" charset="0"/>
                <a:cs typeface="Times New Roman" panose="02020603050405020304" pitchFamily="18" charset="0"/>
              </a:rPr>
              <a:t> protocol)—</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donot</a:t>
            </a:r>
            <a:r>
              <a:rPr lang="en-IN" sz="1800" dirty="0">
                <a:effectLst/>
                <a:latin typeface="Calibri" panose="020F0502020204030204" pitchFamily="34" charset="0"/>
                <a:ea typeface="Calibri" panose="020F0502020204030204" pitchFamily="34" charset="0"/>
                <a:cs typeface="Times New Roman" panose="02020603050405020304" pitchFamily="18" charset="0"/>
              </a:rPr>
              <a:t> warrant CAG before an adequate trial of medical therapy</a:t>
            </a:r>
          </a:p>
          <a:p>
            <a:pPr marL="0" indent="0">
              <a:buNone/>
            </a:pPr>
            <a:endParaRPr lang="en-IN" dirty="0"/>
          </a:p>
        </p:txBody>
      </p:sp>
    </p:spTree>
    <p:extLst>
      <p:ext uri="{BB962C8B-B14F-4D97-AF65-F5344CB8AC3E}">
        <p14:creationId xmlns:p14="http://schemas.microsoft.com/office/powerpoint/2010/main" val="396665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AA2E-6493-84D9-AE5E-D914BB7BEC9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43A0000-4DBB-3AAA-A40E-A7F5325D270A}"/>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Effect of antianginals on exercise </a:t>
            </a:r>
            <a:r>
              <a:rPr lang="en-IN" sz="1800" dirty="0">
                <a:latin typeface="Calibri" panose="020F0502020204030204" pitchFamily="34" charset="0"/>
                <a:ea typeface="Calibri" panose="020F0502020204030204" pitchFamily="34" charset="0"/>
                <a:cs typeface="Times New Roman" panose="02020603050405020304" pitchFamily="18" charset="0"/>
              </a:rPr>
              <a:t>ECG</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reduce sensitivity of exercise </a:t>
            </a:r>
            <a:r>
              <a:rPr lang="en-IN" sz="1800" dirty="0">
                <a:latin typeface="Calibri" panose="020F0502020204030204" pitchFamily="34" charset="0"/>
                <a:ea typeface="Calibri" panose="020F0502020204030204" pitchFamily="34" charset="0"/>
                <a:cs typeface="Times New Roman" panose="02020603050405020304" pitchFamily="18" charset="0"/>
              </a:rPr>
              <a:t>ECG</a:t>
            </a:r>
            <a:r>
              <a:rPr lang="en-IN" sz="1800" dirty="0">
                <a:effectLst/>
                <a:latin typeface="Calibri" panose="020F0502020204030204" pitchFamily="34" charset="0"/>
                <a:ea typeface="Calibri" panose="020F0502020204030204" pitchFamily="34" charset="0"/>
                <a:cs typeface="Times New Roman" panose="02020603050405020304" pitchFamily="18" charset="0"/>
              </a:rPr>
              <a:t> as a screening tool</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If aim of test is to screen for ischemia—anti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anginals</a:t>
            </a:r>
            <a:r>
              <a:rPr lang="en-IN" sz="1800" dirty="0">
                <a:effectLst/>
                <a:latin typeface="Calibri" panose="020F0502020204030204" pitchFamily="34" charset="0"/>
                <a:ea typeface="Calibri" panose="020F0502020204030204" pitchFamily="34" charset="0"/>
                <a:cs typeface="Times New Roman" panose="02020603050405020304" pitchFamily="18" charset="0"/>
              </a:rPr>
              <a:t> need to be discontinued</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If aim of test is for risk stratification in a patient with known CAD—no need to discontinue anti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anginals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Long acting beta blockers—to be stopped 2-3 days before exercise testing</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Long acting nitrates, calcium channel blockers, short acting beta blockers to be stopped on day on testing</a:t>
            </a:r>
          </a:p>
          <a:p>
            <a:pPr marL="0" indent="0">
              <a:buNone/>
            </a:pPr>
            <a:endParaRPr lang="en-IN" dirty="0"/>
          </a:p>
        </p:txBody>
      </p:sp>
    </p:spTree>
    <p:extLst>
      <p:ext uri="{BB962C8B-B14F-4D97-AF65-F5344CB8AC3E}">
        <p14:creationId xmlns:p14="http://schemas.microsoft.com/office/powerpoint/2010/main" val="93755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6B7D-55D5-5A1F-79D9-0DAA7D30B7C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B31F17F-0C67-DE3C-ED3A-E5DC398431CC}"/>
              </a:ext>
            </a:extLst>
          </p:cNvPr>
          <p:cNvSpPr>
            <a:spLocks noGrp="1"/>
          </p:cNvSpPr>
          <p:nvPr>
            <p:ph idx="1"/>
          </p:nvPr>
        </p:nvSpPr>
        <p:spPr/>
        <p:txBody>
          <a:bodyPr>
            <a:normAutofit/>
          </a:bodyPr>
          <a:lstStyle/>
          <a:p>
            <a:pPr marL="0" indent="0">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a dynamic process of ---</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atherosclerotic plaque accumulation and</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 functional alterations of coronary circulation </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that can be modified by lifestyle, pharmacological therapies, and revascularization, </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which result in disease stabilization or regression.</a:t>
            </a:r>
            <a:r>
              <a:rPr lang="en-IN" sz="1800" baseline="30000" dirty="0">
                <a:effectLst/>
                <a:latin typeface="Calibri" panose="020F0502020204030204" pitchFamily="34" charset="0"/>
                <a:ea typeface="Calibri" panose="020F0502020204030204" pitchFamily="34" charset="0"/>
                <a:cs typeface="Times New Roman" panose="02020603050405020304" pitchFamily="18" charset="0"/>
              </a:rPr>
              <a:t>3</a:t>
            </a:r>
            <a:endParaRPr lang="en-IN" sz="1800" dirty="0"/>
          </a:p>
        </p:txBody>
      </p:sp>
    </p:spTree>
    <p:extLst>
      <p:ext uri="{BB962C8B-B14F-4D97-AF65-F5344CB8AC3E}">
        <p14:creationId xmlns:p14="http://schemas.microsoft.com/office/powerpoint/2010/main" val="1745523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54F6-5E19-02D1-B608-1F2635128F2D}"/>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Myocardial perfusion imaging</a:t>
            </a:r>
            <a:endParaRPr lang="en-IN" sz="3200" dirty="0"/>
          </a:p>
        </p:txBody>
      </p:sp>
      <p:sp>
        <p:nvSpPr>
          <p:cNvPr id="3" name="Content Placeholder 2">
            <a:extLst>
              <a:ext uri="{FF2B5EF4-FFF2-40B4-BE49-F238E27FC236}">
                <a16:creationId xmlns:a16="http://schemas.microsoft.com/office/drawing/2014/main" id="{732BD79E-CC19-03C0-1C6E-6AFADB3B6B98}"/>
              </a:ext>
            </a:extLst>
          </p:cNvPr>
          <p:cNvSpPr>
            <a:spLocks noGrp="1"/>
          </p:cNvSpPr>
          <p:nvPr>
            <p:ph idx="1"/>
          </p:nvPr>
        </p:nvSpPr>
        <p:spPr/>
        <p: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Utilization of IV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admistered</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radioopaque</a:t>
            </a:r>
            <a:r>
              <a:rPr lang="en-IN" sz="1800" dirty="0">
                <a:effectLst/>
                <a:latin typeface="Calibri" panose="020F0502020204030204" pitchFamily="34" charset="0"/>
                <a:ea typeface="Calibri" panose="020F0502020204030204" pitchFamily="34" charset="0"/>
                <a:cs typeface="Times New Roman" panose="02020603050405020304" pitchFamily="18" charset="0"/>
              </a:rPr>
              <a:t> pharmaceutical to </a:t>
            </a:r>
            <a:r>
              <a:rPr lang="en-IN" sz="1800" dirty="0">
                <a:latin typeface="Calibri" panose="020F0502020204030204" pitchFamily="34" charset="0"/>
                <a:ea typeface="Calibri" panose="020F0502020204030204" pitchFamily="34" charset="0"/>
                <a:cs typeface="Times New Roman" panose="02020603050405020304" pitchFamily="18" charset="0"/>
              </a:rPr>
              <a:t>identify</a:t>
            </a:r>
            <a:r>
              <a:rPr lang="en-IN" sz="1800" dirty="0">
                <a:effectLst/>
                <a:latin typeface="Calibri" panose="020F0502020204030204" pitchFamily="34" charset="0"/>
                <a:ea typeface="Calibri" panose="020F0502020204030204" pitchFamily="34" charset="0"/>
                <a:cs typeface="Times New Roman" panose="02020603050405020304" pitchFamily="18" charset="0"/>
              </a:rPr>
              <a:t> the distribution of blood flow in the myocardium and it is imaged by gamma camera</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Detects—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Perfusion</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Uptake</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Metabolism</a:t>
            </a:r>
          </a:p>
          <a:p>
            <a:pPr marL="0" indent="0">
              <a:buNone/>
            </a:pPr>
            <a:endParaRPr lang="en-IN" dirty="0"/>
          </a:p>
        </p:txBody>
      </p:sp>
    </p:spTree>
    <p:extLst>
      <p:ext uri="{BB962C8B-B14F-4D97-AF65-F5344CB8AC3E}">
        <p14:creationId xmlns:p14="http://schemas.microsoft.com/office/powerpoint/2010/main" val="204648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D331-836A-3978-1D68-34C2F082FD7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94036AE-4C3C-C52A-7C00-51C7815CA7DA}"/>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Indications for myocardial perfusion imaging</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Diagnosis of CAD—</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Presence</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Location and severity of CAD in case of suspected or known CAD</a:t>
            </a:r>
          </a:p>
          <a:p>
            <a:pPr marL="0" lvl="0" indent="0">
              <a:lnSpc>
                <a:spcPct val="107000"/>
              </a:lnSpc>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2. Assessment of the impact of coronary stenosis found on anatomical imaging on regional perfusion</a:t>
            </a:r>
          </a:p>
          <a:p>
            <a:pPr marL="0" lvl="0" indent="0">
              <a:lnSpc>
                <a:spcPct val="107000"/>
              </a:lnSpc>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3. Differentiate between ischemic myocardium from scar </a:t>
            </a:r>
          </a:p>
          <a:p>
            <a:pPr marL="0" lvl="0" indent="0">
              <a:lnSpc>
                <a:spcPct val="107000"/>
              </a:lnSpc>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4. Risk assessment and stratification</a:t>
            </a:r>
          </a:p>
          <a:p>
            <a:pPr marL="0" lv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5. Monitor treatment effect</a:t>
            </a:r>
          </a:p>
          <a:p>
            <a:pPr marL="0" indent="0">
              <a:buNone/>
            </a:pPr>
            <a:endParaRPr lang="en-IN" dirty="0"/>
          </a:p>
        </p:txBody>
      </p:sp>
    </p:spTree>
    <p:extLst>
      <p:ext uri="{BB962C8B-B14F-4D97-AF65-F5344CB8AC3E}">
        <p14:creationId xmlns:p14="http://schemas.microsoft.com/office/powerpoint/2010/main" val="1648473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DFAC-8401-FA1D-2A26-40AFE1556E13}"/>
              </a:ext>
            </a:extLst>
          </p:cNvPr>
          <p:cNvSpPr>
            <a:spLocks noGrp="1"/>
          </p:cNvSpPr>
          <p:nvPr>
            <p:ph type="title"/>
          </p:nvPr>
        </p:nvSpPr>
        <p:spPr/>
        <p:txBody>
          <a:bodyPr/>
          <a:lstStyle/>
          <a:p>
            <a:r>
              <a:rPr lang="en-IN" sz="4400" dirty="0">
                <a:effectLst/>
                <a:ea typeface="Calibri" panose="020F0502020204030204" pitchFamily="34" charset="0"/>
                <a:cs typeface="Times New Roman" panose="02020603050405020304" pitchFamily="18" charset="0"/>
              </a:rPr>
              <a:t>Stress myocardial perfusion imaging</a:t>
            </a:r>
            <a:endParaRPr lang="en-IN" dirty="0"/>
          </a:p>
        </p:txBody>
      </p:sp>
      <p:sp>
        <p:nvSpPr>
          <p:cNvPr id="5" name="Content Placeholder 4">
            <a:extLst>
              <a:ext uri="{FF2B5EF4-FFF2-40B4-BE49-F238E27FC236}">
                <a16:creationId xmlns:a16="http://schemas.microsoft.com/office/drawing/2014/main" id="{7F4AE479-1D0D-49AA-F832-1100DD741ABF}"/>
              </a:ext>
            </a:extLst>
          </p:cNvPr>
          <p:cNvSpPr>
            <a:spLocks noGrp="1"/>
          </p:cNvSpPr>
          <p:nvPr>
            <p:ph idx="1"/>
          </p:nvPr>
        </p:nvSpPr>
        <p:spPr/>
        <p:txBody>
          <a:bodyPr>
            <a:normAutofit fontScale="92500" lnSpcReduction="20000"/>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Stress myocardial perfusion imaging with simultaneous ECG recording—superior to exercise ECG alone—in detecting</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CAD</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Determining the magnitude of ischemic and infarcted myocardium</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Use of stress myocardial perfusion imaging</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Patients with abnormal resting ECG</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In whom ST segment response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couldnot</a:t>
            </a:r>
            <a:r>
              <a:rPr lang="en-IN" sz="1800" dirty="0">
                <a:effectLst/>
                <a:latin typeface="Calibri" panose="020F0502020204030204" pitchFamily="34" charset="0"/>
                <a:ea typeface="Calibri" panose="020F0502020204030204" pitchFamily="34" charset="0"/>
                <a:cs typeface="Times New Roman" panose="02020603050405020304" pitchFamily="18" charset="0"/>
              </a:rPr>
              <a:t> be assessed—LV hypertrophy, patients on digitalis</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Pharmacological agents used for stress perfusion imaging in patients who cannot do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exercise</a:t>
            </a:r>
            <a:r>
              <a:rPr lang="en-IN" sz="18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Adenosine</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Regadenoson</a:t>
            </a:r>
            <a:r>
              <a:rPr lang="en-IN" sz="1800" dirty="0">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Dobutamine </a:t>
            </a:r>
          </a:p>
          <a:p>
            <a:pPr marL="0" indent="0">
              <a:buNone/>
            </a:pPr>
            <a:endParaRPr lang="en-IN" dirty="0"/>
          </a:p>
        </p:txBody>
      </p:sp>
    </p:spTree>
    <p:extLst>
      <p:ext uri="{BB962C8B-B14F-4D97-AF65-F5344CB8AC3E}">
        <p14:creationId xmlns:p14="http://schemas.microsoft.com/office/powerpoint/2010/main" val="2979498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D7FE-067C-3B78-C04A-D5A7CA74ACFF}"/>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FDG PET</a:t>
            </a:r>
            <a:endParaRPr lang="en-IN" sz="3200" dirty="0"/>
          </a:p>
        </p:txBody>
      </p:sp>
      <p:sp>
        <p:nvSpPr>
          <p:cNvPr id="3" name="Content Placeholder 2">
            <a:extLst>
              <a:ext uri="{FF2B5EF4-FFF2-40B4-BE49-F238E27FC236}">
                <a16:creationId xmlns:a16="http://schemas.microsoft.com/office/drawing/2014/main" id="{E4C4C514-9937-EF63-FE5B-F69A009D6520}"/>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In fasting state, heart predominantly uses free fatty acid as a source of fuel</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During ischemia—myocyte switches to glucose as its predominant source of energy</a:t>
            </a:r>
            <a:endParaRPr lang="en-IN" dirty="0"/>
          </a:p>
        </p:txBody>
      </p:sp>
    </p:spTree>
    <p:extLst>
      <p:ext uri="{BB962C8B-B14F-4D97-AF65-F5344CB8AC3E}">
        <p14:creationId xmlns:p14="http://schemas.microsoft.com/office/powerpoint/2010/main" val="166813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0516-51BC-AD5D-9745-DF6EE7230B05}"/>
              </a:ext>
            </a:extLst>
          </p:cNvPr>
          <p:cNvSpPr>
            <a:spLocks noGrp="1"/>
          </p:cNvSpPr>
          <p:nvPr>
            <p:ph type="title"/>
          </p:nvPr>
        </p:nvSpPr>
        <p:spPr/>
        <p:txBody>
          <a:bodyPr>
            <a:normAutofit/>
          </a:bodyPr>
          <a:lstStyle/>
          <a:p>
            <a:r>
              <a:rPr lang="en-IN" sz="3200" dirty="0"/>
              <a:t>PET ….. stunned v/s hibernating v/s scar </a:t>
            </a:r>
          </a:p>
        </p:txBody>
      </p:sp>
      <p:graphicFrame>
        <p:nvGraphicFramePr>
          <p:cNvPr id="4" name="Content Placeholder 3">
            <a:extLst>
              <a:ext uri="{FF2B5EF4-FFF2-40B4-BE49-F238E27FC236}">
                <a16:creationId xmlns:a16="http://schemas.microsoft.com/office/drawing/2014/main" id="{FB8A5B1B-1166-C0C6-E36E-7F79B071E8D7}"/>
              </a:ext>
            </a:extLst>
          </p:cNvPr>
          <p:cNvGraphicFramePr>
            <a:graphicFrameLocks noGrp="1"/>
          </p:cNvGraphicFramePr>
          <p:nvPr>
            <p:ph idx="1"/>
            <p:extLst>
              <p:ext uri="{D42A27DB-BD31-4B8C-83A1-F6EECF244321}">
                <p14:modId xmlns:p14="http://schemas.microsoft.com/office/powerpoint/2010/main" val="1970165368"/>
              </p:ext>
            </p:extLst>
          </p:nvPr>
        </p:nvGraphicFramePr>
        <p:xfrm>
          <a:off x="1002890" y="1934497"/>
          <a:ext cx="7346090" cy="2675774"/>
        </p:xfrm>
        <a:graphic>
          <a:graphicData uri="http://schemas.openxmlformats.org/drawingml/2006/table">
            <a:tbl>
              <a:tblPr firstRow="1" firstCol="1" bandRow="1">
                <a:tableStyleId>{5C22544A-7EE6-4342-B048-85BDC9FD1C3A}</a:tableStyleId>
              </a:tblPr>
              <a:tblGrid>
                <a:gridCol w="1836217">
                  <a:extLst>
                    <a:ext uri="{9D8B030D-6E8A-4147-A177-3AD203B41FA5}">
                      <a16:colId xmlns:a16="http://schemas.microsoft.com/office/drawing/2014/main" val="641837729"/>
                    </a:ext>
                  </a:extLst>
                </a:gridCol>
                <a:gridCol w="1836217">
                  <a:extLst>
                    <a:ext uri="{9D8B030D-6E8A-4147-A177-3AD203B41FA5}">
                      <a16:colId xmlns:a16="http://schemas.microsoft.com/office/drawing/2014/main" val="3155133655"/>
                    </a:ext>
                  </a:extLst>
                </a:gridCol>
                <a:gridCol w="1836828">
                  <a:extLst>
                    <a:ext uri="{9D8B030D-6E8A-4147-A177-3AD203B41FA5}">
                      <a16:colId xmlns:a16="http://schemas.microsoft.com/office/drawing/2014/main" val="2485789297"/>
                    </a:ext>
                  </a:extLst>
                </a:gridCol>
                <a:gridCol w="1836828">
                  <a:extLst>
                    <a:ext uri="{9D8B030D-6E8A-4147-A177-3AD203B41FA5}">
                      <a16:colId xmlns:a16="http://schemas.microsoft.com/office/drawing/2014/main" val="1959986347"/>
                    </a:ext>
                  </a:extLst>
                </a:gridCol>
              </a:tblGrid>
              <a:tr h="342355">
                <a:tc>
                  <a:txBody>
                    <a:bodyPr/>
                    <a:lstStyle/>
                    <a:p>
                      <a:pPr>
                        <a:lnSpc>
                          <a:spcPct val="107000"/>
                        </a:lnSpc>
                        <a:spcAft>
                          <a:spcPts val="8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800">
                          <a:effectLst/>
                        </a:rPr>
                        <a:t>perfusion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800">
                          <a:effectLst/>
                        </a:rPr>
                        <a:t>metabolism</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Recovery on revascularization</a:t>
                      </a:r>
                    </a:p>
                  </a:txBody>
                  <a:tcPr marL="68580" marR="68580" marT="0" marB="0"/>
                </a:tc>
                <a:extLst>
                  <a:ext uri="{0D108BD9-81ED-4DB2-BD59-A6C34878D82A}">
                    <a16:rowId xmlns:a16="http://schemas.microsoft.com/office/drawing/2014/main" val="4234774747"/>
                  </a:ext>
                </a:extLst>
              </a:tr>
              <a:tr h="700599">
                <a:tc>
                  <a:txBody>
                    <a:bodyPr/>
                    <a:lstStyle/>
                    <a:p>
                      <a:pPr>
                        <a:lnSpc>
                          <a:spcPct val="107000"/>
                        </a:lnSpc>
                        <a:spcAft>
                          <a:spcPts val="800"/>
                        </a:spcAft>
                      </a:pPr>
                      <a:r>
                        <a:rPr lang="en-IN" sz="1800">
                          <a:effectLst/>
                        </a:rPr>
                        <a:t>Stunned myocardium</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800">
                          <a:effectLst/>
                        </a:rPr>
                        <a:t>normal</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800" dirty="0">
                          <a:effectLst/>
                        </a:rPr>
                        <a:t>Decreased/ normal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484077315"/>
                  </a:ext>
                </a:extLst>
              </a:tr>
              <a:tr h="700599">
                <a:tc>
                  <a:txBody>
                    <a:bodyPr/>
                    <a:lstStyle/>
                    <a:p>
                      <a:pPr>
                        <a:lnSpc>
                          <a:spcPct val="107000"/>
                        </a:lnSpc>
                        <a:spcAft>
                          <a:spcPts val="800"/>
                        </a:spcAft>
                      </a:pPr>
                      <a:r>
                        <a:rPr lang="en-IN" sz="1800">
                          <a:effectLst/>
                        </a:rPr>
                        <a:t>Hibernating myocardium</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800">
                          <a:effectLst/>
                        </a:rPr>
                        <a:t>decreased</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Increased relative to perfusion</a:t>
                      </a:r>
                    </a:p>
                  </a:txBody>
                  <a:tcPr marL="68580" marR="68580" marT="0" marB="0"/>
                </a:tc>
                <a:tc>
                  <a: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2410591407"/>
                  </a:ext>
                </a:extLst>
              </a:tr>
              <a:tr h="700599">
                <a:tc>
                  <a: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Transmural infarction</a:t>
                      </a:r>
                    </a:p>
                  </a:txBody>
                  <a:tcPr marL="68580" marR="68580" marT="0" marB="0"/>
                </a:tc>
                <a:tc>
                  <a: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a:t>
                      </a:r>
                    </a:p>
                  </a:txBody>
                  <a:tcPr marL="68580" marR="68580" marT="0" marB="0"/>
                </a:tc>
                <a:tc>
                  <a: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a:t>
                      </a:r>
                    </a:p>
                  </a:txBody>
                  <a:tcPr marL="68580" marR="68580" marT="0" marB="0"/>
                </a:tc>
                <a:tc>
                  <a: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No </a:t>
                      </a:r>
                    </a:p>
                  </a:txBody>
                  <a:tcPr marL="68580" marR="68580" marT="0" marB="0"/>
                </a:tc>
                <a:extLst>
                  <a:ext uri="{0D108BD9-81ED-4DB2-BD59-A6C34878D82A}">
                    <a16:rowId xmlns:a16="http://schemas.microsoft.com/office/drawing/2014/main" val="2074930742"/>
                  </a:ext>
                </a:extLst>
              </a:tr>
            </a:tbl>
          </a:graphicData>
        </a:graphic>
      </p:graphicFrame>
    </p:spTree>
    <p:extLst>
      <p:ext uri="{BB962C8B-B14F-4D97-AF65-F5344CB8AC3E}">
        <p14:creationId xmlns:p14="http://schemas.microsoft.com/office/powerpoint/2010/main" val="2767463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83444-EB1E-38D4-9F33-00FADD82D39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D6D1C383-CD49-AB66-D587-CEFA1614B39E}"/>
              </a:ext>
            </a:extLst>
          </p:cNvPr>
          <p:cNvSpPr>
            <a:spLocks noGrp="1"/>
          </p:cNvSpPr>
          <p:nvPr>
            <p:ph sz="half"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Advantages of PET</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Less radiation burden</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Significantly higher sensitivity than Tl201 rest redistribution imaging</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Spatial resolution superior to SPECT but inferior to MRI</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Well established attenuation correction</a:t>
            </a:r>
          </a:p>
          <a:p>
            <a:pPr marL="342900" lvl="0" indent="-342900">
              <a:lnSpc>
                <a:spcPct val="107000"/>
              </a:lnSpc>
              <a:spcAft>
                <a:spcPts val="800"/>
              </a:spcAft>
              <a:buFont typeface="+mj-lt"/>
              <a:buAutoNum type="arabicPeriod"/>
            </a:pPr>
            <a:r>
              <a:rPr lang="en-IN" sz="1800" dirty="0" err="1">
                <a:effectLst/>
                <a:latin typeface="Calibri" panose="020F0502020204030204" pitchFamily="34" charset="0"/>
                <a:ea typeface="Calibri" panose="020F0502020204030204" pitchFamily="34" charset="0"/>
                <a:cs typeface="Times New Roman" panose="02020603050405020304" pitchFamily="18" charset="0"/>
              </a:rPr>
              <a:t>Metaanalysis</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sugest</a:t>
            </a:r>
            <a:r>
              <a:rPr lang="en-IN" sz="1800" dirty="0">
                <a:effectLst/>
                <a:latin typeface="Calibri" panose="020F0502020204030204" pitchFamily="34" charset="0"/>
                <a:ea typeface="Calibri" panose="020F0502020204030204" pitchFamily="34" charset="0"/>
                <a:cs typeface="Times New Roman" panose="02020603050405020304" pitchFamily="18" charset="0"/>
              </a:rPr>
              <a:t> sensitivity of 90% and specificity of 60-70%</a:t>
            </a:r>
          </a:p>
          <a:p>
            <a:pPr marL="0" indent="0">
              <a:buNone/>
            </a:pPr>
            <a:endParaRPr lang="en-IN" dirty="0"/>
          </a:p>
        </p:txBody>
      </p:sp>
      <p:sp>
        <p:nvSpPr>
          <p:cNvPr id="5" name="Content Placeholder 4">
            <a:extLst>
              <a:ext uri="{FF2B5EF4-FFF2-40B4-BE49-F238E27FC236}">
                <a16:creationId xmlns:a16="http://schemas.microsoft.com/office/drawing/2014/main" id="{4A28CF1A-A777-62E8-E7DC-72B949C798F4}"/>
              </a:ext>
            </a:extLst>
          </p:cNvPr>
          <p:cNvSpPr>
            <a:spLocks noGrp="1"/>
          </p:cNvSpPr>
          <p:nvPr>
            <p:ph sz="half" idx="2"/>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Limitations</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Not suitable for use in acute ischemia</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Influenced by serum glucose, FFA and insulin levels</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Principle of relativity</a:t>
            </a:r>
          </a:p>
          <a:p>
            <a:pPr marL="0" indent="0">
              <a:buNone/>
            </a:pPr>
            <a:endParaRPr lang="en-IN" dirty="0"/>
          </a:p>
        </p:txBody>
      </p:sp>
    </p:spTree>
    <p:extLst>
      <p:ext uri="{BB962C8B-B14F-4D97-AF65-F5344CB8AC3E}">
        <p14:creationId xmlns:p14="http://schemas.microsoft.com/office/powerpoint/2010/main" val="367822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38E2FD-9F5D-2CEA-3B80-172B3AB2E8A3}"/>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Stress echocardiography</a:t>
            </a:r>
            <a:endParaRPr lang="en-IN" sz="3200" dirty="0"/>
          </a:p>
        </p:txBody>
      </p:sp>
      <p:sp>
        <p:nvSpPr>
          <p:cNvPr id="6" name="Content Placeholder 5">
            <a:extLst>
              <a:ext uri="{FF2B5EF4-FFF2-40B4-BE49-F238E27FC236}">
                <a16:creationId xmlns:a16="http://schemas.microsoft.com/office/drawing/2014/main" id="{AE23360D-2F06-EBEB-973B-2733C959834B}"/>
              </a:ext>
            </a:extLst>
          </p:cNvPr>
          <p:cNvSpPr>
            <a:spLocks noGrp="1"/>
          </p:cNvSpPr>
          <p:nvPr>
            <p:ph idx="1"/>
          </p:nvPr>
        </p:nvSpPr>
        <p:spPr/>
        <p: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Performed with exercise or pharmacologic stress with dobutamine</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Identify regional wall motion abnormality with stress</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Helps in localizing and quantifying ischemic myocardium</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Similar accuracy as stress MPI and superior to exercise electrocardiography</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Use of myocardial contrast agents, 3D imaging and strain rate echocardiography—improves the diagnostic accuracy </a:t>
            </a:r>
          </a:p>
          <a:p>
            <a:pPr marL="0" indent="0">
              <a:buNone/>
            </a:pPr>
            <a:endParaRPr lang="en-IN" dirty="0"/>
          </a:p>
        </p:txBody>
      </p:sp>
    </p:spTree>
    <p:extLst>
      <p:ext uri="{BB962C8B-B14F-4D97-AF65-F5344CB8AC3E}">
        <p14:creationId xmlns:p14="http://schemas.microsoft.com/office/powerpoint/2010/main" val="284315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0487-C69F-5C94-A14D-00930613FF32}"/>
              </a:ext>
            </a:extLst>
          </p:cNvPr>
          <p:cNvSpPr>
            <a:spLocks noGrp="1"/>
          </p:cNvSpPr>
          <p:nvPr>
            <p:ph type="title"/>
          </p:nvPr>
        </p:nvSpPr>
        <p:spPr/>
        <p:txBody>
          <a:bodyPr/>
          <a:lstStyle/>
          <a:p>
            <a:r>
              <a:rPr lang="en-IN" sz="3200" dirty="0">
                <a:effectLst/>
                <a:ea typeface="Calibri" panose="020F0502020204030204" pitchFamily="34" charset="0"/>
                <a:cs typeface="Times New Roman" panose="02020603050405020304" pitchFamily="18" charset="0"/>
              </a:rPr>
              <a:t>Computed tomography</a:t>
            </a:r>
            <a:endParaRPr lang="en-IN" dirty="0"/>
          </a:p>
        </p:txBody>
      </p:sp>
      <p:sp>
        <p:nvSpPr>
          <p:cNvPr id="3" name="Content Placeholder 2">
            <a:extLst>
              <a:ext uri="{FF2B5EF4-FFF2-40B4-BE49-F238E27FC236}">
                <a16:creationId xmlns:a16="http://schemas.microsoft.com/office/drawing/2014/main" id="{76CBF3C5-9921-02D8-F80C-5046636749F0}"/>
              </a:ext>
            </a:extLst>
          </p:cNvPr>
          <p:cNvSpPr>
            <a:spLocks noGrp="1"/>
          </p:cNvSpPr>
          <p:nvPr>
            <p:ph sz="half" idx="1"/>
          </p:nvPr>
        </p:nvSpPr>
        <p:spPr/>
        <p:txBody>
          <a:bodyPr>
            <a:normAutofit fontScale="92500" lnSpcReduction="10000"/>
          </a:bodyPr>
          <a:lstStyle/>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Coronary artery calcification CAC—detected with a rapid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noncontrast</a:t>
            </a:r>
            <a:r>
              <a:rPr lang="en-IN" sz="1800" dirty="0">
                <a:effectLst/>
                <a:latin typeface="Calibri" panose="020F0502020204030204" pitchFamily="34" charset="0"/>
                <a:ea typeface="Calibri" panose="020F0502020204030204" pitchFamily="34" charset="0"/>
                <a:cs typeface="Times New Roman" panose="02020603050405020304" pitchFamily="18" charset="0"/>
              </a:rPr>
              <a:t> CT that utilizes only low doses of ionizing radiation</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Useful in screening asymptomatic patients at intermediate risk for CAD</a:t>
            </a:r>
          </a:p>
          <a:p>
            <a:pPr marL="0" lvl="0" indent="0">
              <a:lnSpc>
                <a:spcPct val="107000"/>
              </a:lnSpc>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2. Coronary CT angiography— angiography of the coronary arterial tree and quantification of ventricular function</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Symptomatic patients who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donot</a:t>
            </a:r>
            <a:r>
              <a:rPr lang="en-IN" sz="1800" dirty="0">
                <a:effectLst/>
                <a:latin typeface="Calibri" panose="020F0502020204030204" pitchFamily="34" charset="0"/>
                <a:ea typeface="Calibri" panose="020F0502020204030204" pitchFamily="34" charset="0"/>
                <a:cs typeface="Times New Roman" panose="02020603050405020304" pitchFamily="18" charset="0"/>
              </a:rPr>
              <a:t> have history of CAD</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Significance of CT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angiography</a:t>
            </a:r>
            <a:r>
              <a:rPr lang="en-IN" sz="18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n-IN" sz="1800" dirty="0">
                <a:effectLst/>
                <a:latin typeface="Calibri" panose="020F0502020204030204" pitchFamily="34" charset="0"/>
                <a:ea typeface="Calibri" panose="020F0502020204030204" pitchFamily="34" charset="0"/>
                <a:cs typeface="Times New Roman" panose="02020603050405020304" pitchFamily="18" charset="0"/>
              </a:rPr>
              <a:t> exclude significant CAD with a high negative predictive value</a:t>
            </a:r>
          </a:p>
          <a:p>
            <a:pPr marL="0" indent="0">
              <a:buNone/>
            </a:pPr>
            <a:endParaRPr lang="en-IN" dirty="0"/>
          </a:p>
        </p:txBody>
      </p:sp>
      <p:sp>
        <p:nvSpPr>
          <p:cNvPr id="4" name="Content Placeholder 3">
            <a:extLst>
              <a:ext uri="{FF2B5EF4-FFF2-40B4-BE49-F238E27FC236}">
                <a16:creationId xmlns:a16="http://schemas.microsoft.com/office/drawing/2014/main" id="{CFAE68B6-4219-EAA8-96A0-2C1ED5CB7684}"/>
              </a:ext>
            </a:extLst>
          </p:cNvPr>
          <p:cNvSpPr>
            <a:spLocks noGrp="1"/>
          </p:cNvSpPr>
          <p:nvPr>
            <p:ph sz="half" idx="2"/>
          </p:nvPr>
        </p:nvSpPr>
        <p:spPr/>
        <p:txBody>
          <a:bodyPr>
            <a:normAutofit fontScale="92500" lnSpcReduction="10000"/>
          </a:bodyPr>
          <a:lstStyle/>
          <a:p>
            <a:pPr marL="0" indent="0">
              <a:lnSpc>
                <a:spcPct val="107000"/>
              </a:lnSpc>
              <a:spcAft>
                <a:spcPts val="800"/>
              </a:spcAft>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Comparison with stress testing</a:t>
            </a:r>
            <a:r>
              <a:rPr lang="en-IN" sz="2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2100" dirty="0">
                <a:effectLst/>
                <a:latin typeface="Calibri" panose="020F0502020204030204" pitchFamily="34" charset="0"/>
                <a:ea typeface="Calibri" panose="020F0502020204030204" pitchFamily="34" charset="0"/>
                <a:cs typeface="Times New Roman" panose="02020603050405020304" pitchFamily="18" charset="0"/>
              </a:rPr>
              <a:t> PROMISE trial (Prospective </a:t>
            </a:r>
            <a:r>
              <a:rPr lang="en-IN" sz="2100" dirty="0" err="1">
                <a:effectLst/>
                <a:latin typeface="Calibri" panose="020F0502020204030204" pitchFamily="34" charset="0"/>
                <a:ea typeface="Calibri" panose="020F0502020204030204" pitchFamily="34" charset="0"/>
                <a:cs typeface="Times New Roman" panose="02020603050405020304" pitchFamily="18" charset="0"/>
              </a:rPr>
              <a:t>multicenter</a:t>
            </a:r>
            <a:r>
              <a:rPr lang="en-IN" sz="2100" dirty="0">
                <a:effectLst/>
                <a:latin typeface="Calibri" panose="020F0502020204030204" pitchFamily="34" charset="0"/>
                <a:ea typeface="Calibri" panose="020F0502020204030204" pitchFamily="34" charset="0"/>
                <a:cs typeface="Times New Roman" panose="02020603050405020304" pitchFamily="18" charset="0"/>
              </a:rPr>
              <a:t> imaging study for evaluation of chest pain)</a:t>
            </a:r>
          </a:p>
          <a:p>
            <a:pPr marL="342900" lvl="0" indent="-342900">
              <a:lnSpc>
                <a:spcPct val="107000"/>
              </a:lnSpc>
              <a:spcAft>
                <a:spcPts val="800"/>
              </a:spcAft>
              <a:buFont typeface="Courier New" panose="02070309020205020404" pitchFamily="49" charset="0"/>
              <a:buChar char="o"/>
            </a:pPr>
            <a:r>
              <a:rPr lang="en-IN" sz="2100" dirty="0">
                <a:effectLst/>
                <a:latin typeface="Calibri" panose="020F0502020204030204" pitchFamily="34" charset="0"/>
                <a:ea typeface="Calibri" panose="020F0502020204030204" pitchFamily="34" charset="0"/>
                <a:cs typeface="Times New Roman" panose="02020603050405020304" pitchFamily="18" charset="0"/>
              </a:rPr>
              <a:t>More chance </a:t>
            </a:r>
            <a:r>
              <a:rPr lang="en-IN" sz="2100" dirty="0">
                <a:latin typeface="Calibri" panose="020F0502020204030204" pitchFamily="34" charset="0"/>
                <a:ea typeface="Calibri" panose="020F0502020204030204" pitchFamily="34" charset="0"/>
                <a:cs typeface="Times New Roman" panose="02020603050405020304" pitchFamily="18" charset="0"/>
              </a:rPr>
              <a:t>likely to have </a:t>
            </a:r>
            <a:r>
              <a:rPr lang="en-IN" sz="2100" dirty="0">
                <a:effectLst/>
                <a:latin typeface="Calibri" panose="020F0502020204030204" pitchFamily="34" charset="0"/>
                <a:ea typeface="Calibri" panose="020F0502020204030204" pitchFamily="34" charset="0"/>
                <a:cs typeface="Times New Roman" panose="02020603050405020304" pitchFamily="18" charset="0"/>
              </a:rPr>
              <a:t>non obstructive CAD </a:t>
            </a:r>
          </a:p>
          <a:p>
            <a:pPr marL="0" indent="0">
              <a:lnSpc>
                <a:spcPct val="107000"/>
              </a:lnSpc>
              <a:spcAft>
                <a:spcPts val="800"/>
              </a:spcAft>
              <a:buNone/>
            </a:pPr>
            <a:endParaRPr lang="en-IN"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SCOT HEART trial—Scottish computed tomography of the Heart—detection of obstructive CAD—increased secondary prevention therapies—less event rates</a:t>
            </a:r>
          </a:p>
          <a:p>
            <a:pPr marL="0" indent="0">
              <a:buNone/>
            </a:pPr>
            <a:endParaRPr lang="en-IN" dirty="0"/>
          </a:p>
        </p:txBody>
      </p:sp>
    </p:spTree>
    <p:extLst>
      <p:ext uri="{BB962C8B-B14F-4D97-AF65-F5344CB8AC3E}">
        <p14:creationId xmlns:p14="http://schemas.microsoft.com/office/powerpoint/2010/main" val="3784874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107C-A105-27BA-9F5A-D370D85D8E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FAE1347-F6F4-6025-71F2-F3269DB7DB4F}"/>
              </a:ext>
            </a:extLst>
          </p:cNvPr>
          <p:cNvSpPr>
            <a:spLocks noGrp="1"/>
          </p:cNvSpPr>
          <p:nvPr>
            <p:ph sz="half" idx="1"/>
          </p:nvPr>
        </p:nvSpPr>
        <p:spPr/>
        <p:txBody>
          <a:bodyPr/>
          <a:lstStyle/>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Limitation utility in</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IN" sz="1800" dirty="0">
                <a:effectLst/>
                <a:latin typeface="Calibri" panose="020F0502020204030204" pitchFamily="34" charset="0"/>
                <a:ea typeface="Calibri" panose="020F0502020204030204" pitchFamily="34" charset="0"/>
                <a:cs typeface="Times New Roman" panose="02020603050405020304" pitchFamily="18" charset="0"/>
              </a:rPr>
              <a:t>Presence of tachycardia</a:t>
            </a:r>
          </a:p>
          <a:p>
            <a:pPr marL="342900" lvl="0" indent="-342900">
              <a:lnSpc>
                <a:spcPct val="107000"/>
              </a:lnSpc>
              <a:buFont typeface="Courier New" panose="02070309020205020404" pitchFamily="49" charset="0"/>
              <a:buChar char="o"/>
            </a:pPr>
            <a:r>
              <a:rPr lang="en-IN" sz="1800" dirty="0">
                <a:effectLst/>
                <a:latin typeface="Calibri" panose="020F0502020204030204" pitchFamily="34" charset="0"/>
                <a:ea typeface="Calibri" panose="020F0502020204030204" pitchFamily="34" charset="0"/>
                <a:cs typeface="Times New Roman" panose="02020603050405020304" pitchFamily="18" charset="0"/>
              </a:rPr>
              <a:t>Heavy coronary calcium</a:t>
            </a:r>
          </a:p>
          <a:p>
            <a:pPr marL="342900" lvl="0" indent="-342900">
              <a:lnSpc>
                <a:spcPct val="107000"/>
              </a:lnSpc>
              <a:spcAft>
                <a:spcPts val="800"/>
              </a:spcAft>
              <a:buFont typeface="Courier New" panose="02070309020205020404" pitchFamily="49" charset="0"/>
              <a:buChar char="o"/>
            </a:pPr>
            <a:r>
              <a:rPr lang="en-IN" sz="1800" dirty="0">
                <a:effectLst/>
                <a:latin typeface="Calibri" panose="020F0502020204030204" pitchFamily="34" charset="0"/>
                <a:ea typeface="Calibri" panose="020F0502020204030204" pitchFamily="34" charset="0"/>
                <a:cs typeface="Times New Roman" panose="02020603050405020304" pitchFamily="18" charset="0"/>
              </a:rPr>
              <a:t>In regions of previous coronary stents</a:t>
            </a:r>
          </a:p>
          <a:p>
            <a:pPr marL="0" indent="0">
              <a:buNone/>
            </a:pPr>
            <a:endParaRPr lang="en-IN" dirty="0"/>
          </a:p>
        </p:txBody>
      </p:sp>
      <p:sp>
        <p:nvSpPr>
          <p:cNvPr id="4" name="Content Placeholder 3">
            <a:extLst>
              <a:ext uri="{FF2B5EF4-FFF2-40B4-BE49-F238E27FC236}">
                <a16:creationId xmlns:a16="http://schemas.microsoft.com/office/drawing/2014/main" id="{18F1E723-114F-1FB0-A4D7-B7684CF777E4}"/>
              </a:ext>
            </a:extLst>
          </p:cNvPr>
          <p:cNvSpPr>
            <a:spLocks noGrp="1"/>
          </p:cNvSpPr>
          <p:nvPr>
            <p:ph sz="half" idx="2"/>
          </p:nvPr>
        </p:nvSpPr>
        <p:spPr/>
        <p:txBody>
          <a:bodyPr/>
          <a:lstStyle/>
          <a:p>
            <a:endParaRPr lang="en-IN"/>
          </a:p>
        </p:txBody>
      </p:sp>
    </p:spTree>
    <p:extLst>
      <p:ext uri="{BB962C8B-B14F-4D97-AF65-F5344CB8AC3E}">
        <p14:creationId xmlns:p14="http://schemas.microsoft.com/office/powerpoint/2010/main" val="478451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1D61-7296-E82A-71BA-8D5A4C8ABF37}"/>
              </a:ext>
            </a:extLst>
          </p:cNvPr>
          <p:cNvSpPr>
            <a:spLocks noGrp="1"/>
          </p:cNvSpPr>
          <p:nvPr>
            <p:ph type="title"/>
          </p:nvPr>
        </p:nvSpPr>
        <p:spPr/>
        <p:txBody>
          <a:bodyPr>
            <a:normAutofit/>
          </a:bodyPr>
          <a:lstStyle/>
          <a:p>
            <a:r>
              <a:rPr lang="en-IN" sz="3200" dirty="0"/>
              <a:t>Cardiac MRI</a:t>
            </a:r>
          </a:p>
        </p:txBody>
      </p:sp>
      <p:sp>
        <p:nvSpPr>
          <p:cNvPr id="3" name="Content Placeholder 2">
            <a:extLst>
              <a:ext uri="{FF2B5EF4-FFF2-40B4-BE49-F238E27FC236}">
                <a16:creationId xmlns:a16="http://schemas.microsoft.com/office/drawing/2014/main" id="{B0014FEE-7826-F3E5-7D2E-1A6B91DFED69}"/>
              </a:ext>
            </a:extLst>
          </p:cNvPr>
          <p:cNvSpPr>
            <a:spLocks noGrp="1"/>
          </p:cNvSpPr>
          <p:nvPr>
            <p:ph sz="half" idx="1"/>
          </p:nvPr>
        </p:nvSpPr>
        <p:spPr/>
        <p:txBody>
          <a:bodyPr/>
          <a:lstStyle/>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To assess myocardial viability </a:t>
            </a:r>
          </a:p>
          <a:p>
            <a:pPr marL="228600">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Advantages of Stress Cardiac MRI over SPECT</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IN" sz="1800" dirty="0">
                <a:effectLst/>
                <a:latin typeface="Calibri" panose="020F0502020204030204" pitchFamily="34" charset="0"/>
                <a:ea typeface="Calibri" panose="020F0502020204030204" pitchFamily="34" charset="0"/>
                <a:cs typeface="Times New Roman" panose="02020603050405020304" pitchFamily="18" charset="0"/>
              </a:rPr>
              <a:t>Characterization of LV function</a:t>
            </a:r>
          </a:p>
          <a:p>
            <a:pPr marL="342900" lvl="0" indent="-342900">
              <a:lnSpc>
                <a:spcPct val="107000"/>
              </a:lnSpc>
              <a:spcAft>
                <a:spcPts val="800"/>
              </a:spcAft>
              <a:buFont typeface="Courier New" panose="02070309020205020404" pitchFamily="49" charset="0"/>
              <a:buChar char="o"/>
            </a:pPr>
            <a:r>
              <a:rPr lang="en-IN" sz="1800" dirty="0">
                <a:effectLst/>
                <a:latin typeface="Calibri" panose="020F0502020204030204" pitchFamily="34" charset="0"/>
                <a:ea typeface="Calibri" panose="020F0502020204030204" pitchFamily="34" charset="0"/>
                <a:cs typeface="Times New Roman" panose="02020603050405020304" pitchFamily="18" charset="0"/>
              </a:rPr>
              <a:t>Delineation of patterns of myocardial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diease</a:t>
            </a:r>
            <a:r>
              <a:rPr lang="en-IN" sz="1800" dirty="0">
                <a:effectLst/>
                <a:latin typeface="Calibri" panose="020F0502020204030204" pitchFamily="34" charset="0"/>
                <a:ea typeface="Calibri" panose="020F0502020204030204" pitchFamily="34" charset="0"/>
                <a:cs typeface="Times New Roman" panose="02020603050405020304" pitchFamily="18" charset="0"/>
              </a:rPr>
              <a:t>—help to differentiate ischemic v/s non ischemic disease</a:t>
            </a:r>
          </a:p>
          <a:p>
            <a:pPr marL="0" indent="0">
              <a:buNone/>
            </a:pPr>
            <a:endParaRPr lang="en-IN" b="1" dirty="0"/>
          </a:p>
        </p:txBody>
      </p:sp>
      <p:sp>
        <p:nvSpPr>
          <p:cNvPr id="4" name="Content Placeholder 3">
            <a:extLst>
              <a:ext uri="{FF2B5EF4-FFF2-40B4-BE49-F238E27FC236}">
                <a16:creationId xmlns:a16="http://schemas.microsoft.com/office/drawing/2014/main" id="{305A7AD7-281C-0684-9220-48227B3110E5}"/>
              </a:ext>
            </a:extLst>
          </p:cNvPr>
          <p:cNvSpPr>
            <a:spLocks noGrp="1"/>
          </p:cNvSpPr>
          <p:nvPr>
            <p:ph sz="half" idx="2"/>
          </p:nvPr>
        </p:nvSpPr>
        <p:spPr/>
        <p:txBody>
          <a:bodyPr/>
          <a:lstStyle/>
          <a:p>
            <a:endParaRPr lang="en-IN"/>
          </a:p>
        </p:txBody>
      </p:sp>
    </p:spTree>
    <p:extLst>
      <p:ext uri="{BB962C8B-B14F-4D97-AF65-F5344CB8AC3E}">
        <p14:creationId xmlns:p14="http://schemas.microsoft.com/office/powerpoint/2010/main" val="288850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1DD-DE52-E3DF-5D22-8B0F4B6DB682}"/>
              </a:ext>
            </a:extLst>
          </p:cNvPr>
          <p:cNvSpPr>
            <a:spLocks noGrp="1"/>
          </p:cNvSpPr>
          <p:nvPr>
            <p:ph type="title"/>
          </p:nvPr>
        </p:nvSpPr>
        <p:spPr/>
        <p:txBody>
          <a:bodyPr>
            <a:normAutofit/>
          </a:bodyPr>
          <a:lstStyle/>
          <a:p>
            <a:r>
              <a:rPr lang="en-IN" sz="3200" dirty="0"/>
              <a:t>Includes </a:t>
            </a:r>
          </a:p>
        </p:txBody>
      </p:sp>
      <p:sp>
        <p:nvSpPr>
          <p:cNvPr id="3" name="Content Placeholder 2">
            <a:extLst>
              <a:ext uri="{FF2B5EF4-FFF2-40B4-BE49-F238E27FC236}">
                <a16:creationId xmlns:a16="http://schemas.microsoft.com/office/drawing/2014/main" id="{D26FFEC3-3B29-178F-8A23-06088EC07920}"/>
              </a:ext>
            </a:extLst>
          </p:cNvPr>
          <p:cNvSpPr>
            <a:spLocks noGrp="1"/>
          </p:cNvSpPr>
          <p:nvPr>
            <p:ph idx="1"/>
          </p:nvPr>
        </p:nvSpPr>
        <p:spPr/>
        <p:txBody>
          <a:bodyPr/>
          <a:lstStyle/>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Chronic stable angina</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Asymptomatic ischemia</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Prior myocardial infarction</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Prior coronary revascularization</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Non obstructing coronary atherosclerosis—microvascular disease</a:t>
            </a:r>
          </a:p>
          <a:p>
            <a:pPr marL="0" indent="0">
              <a:buNone/>
            </a:pPr>
            <a:endParaRPr lang="en-IN" dirty="0"/>
          </a:p>
        </p:txBody>
      </p:sp>
    </p:spTree>
    <p:extLst>
      <p:ext uri="{BB962C8B-B14F-4D97-AF65-F5344CB8AC3E}">
        <p14:creationId xmlns:p14="http://schemas.microsoft.com/office/powerpoint/2010/main" val="2754385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FE12-B097-B02F-745A-D9B75F2F634D}"/>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a16="http://schemas.microsoft.com/office/drawing/2014/main" id="{EBA1CF3F-B3B7-CE77-AD62-4D16A358CF44}"/>
              </a:ext>
            </a:extLst>
          </p:cNvPr>
          <p:cNvGraphicFramePr>
            <a:graphicFrameLocks noGrp="1"/>
          </p:cNvGraphicFramePr>
          <p:nvPr>
            <p:ph idx="1"/>
            <p:extLst>
              <p:ext uri="{D42A27DB-BD31-4B8C-83A1-F6EECF244321}">
                <p14:modId xmlns:p14="http://schemas.microsoft.com/office/powerpoint/2010/main" val="494595912"/>
              </p:ext>
            </p:extLst>
          </p:nvPr>
        </p:nvGraphicFramePr>
        <p:xfrm>
          <a:off x="838200" y="365126"/>
          <a:ext cx="10515600" cy="6554280"/>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139652615"/>
                    </a:ext>
                  </a:extLst>
                </a:gridCol>
              </a:tblGrid>
              <a:tr h="6127750">
                <a:tc>
                  <a:txBody>
                    <a:bodyPr/>
                    <a:lstStyle/>
                    <a:p>
                      <a:pPr>
                        <a:lnSpc>
                          <a:spcPct val="150000"/>
                        </a:lnSpc>
                        <a:spcAft>
                          <a:spcPts val="800"/>
                        </a:spcAft>
                      </a:pPr>
                      <a:r>
                        <a:rPr lang="en-IN" sz="1800" dirty="0">
                          <a:effectLst/>
                          <a:latin typeface="+mj-lt"/>
                        </a:rPr>
                        <a:t>High risk (&gt;3% annual risk for death or myocardial infarction)</a:t>
                      </a:r>
                    </a:p>
                    <a:p>
                      <a:pPr marL="342900" lvl="0" indent="-342900">
                        <a:lnSpc>
                          <a:spcPct val="150000"/>
                        </a:lnSpc>
                        <a:buFont typeface="+mj-lt"/>
                        <a:buAutoNum type="arabicPeriod"/>
                      </a:pPr>
                      <a:r>
                        <a:rPr lang="en-IN" sz="1800" dirty="0">
                          <a:effectLst/>
                          <a:latin typeface="+mj-lt"/>
                        </a:rPr>
                        <a:t>Severe resting left ventricular dysfunction (LVEF &lt;35%) not readily explained by non coronary causes</a:t>
                      </a:r>
                    </a:p>
                    <a:p>
                      <a:pPr marL="342900" lvl="0" indent="-342900">
                        <a:lnSpc>
                          <a:spcPct val="150000"/>
                        </a:lnSpc>
                        <a:buFont typeface="+mj-lt"/>
                        <a:buAutoNum type="arabicPeriod"/>
                      </a:pPr>
                      <a:r>
                        <a:rPr lang="en-IN" sz="1800" dirty="0">
                          <a:effectLst/>
                          <a:latin typeface="+mj-lt"/>
                        </a:rPr>
                        <a:t>Resting perfusion abnormalities involving &gt;10% of the myocardium without previous known MI</a:t>
                      </a:r>
                    </a:p>
                    <a:p>
                      <a:pPr marL="342900" lvl="0" indent="-342900">
                        <a:lnSpc>
                          <a:spcPct val="150000"/>
                        </a:lnSpc>
                        <a:buFont typeface="+mj-lt"/>
                        <a:buAutoNum type="arabicPeriod"/>
                      </a:pPr>
                      <a:r>
                        <a:rPr lang="en-IN" sz="1800" dirty="0">
                          <a:effectLst/>
                          <a:latin typeface="+mj-lt"/>
                        </a:rPr>
                        <a:t>High risk stress finding on the ECG, including</a:t>
                      </a:r>
                      <a:r>
                        <a:rPr lang="en-IN" sz="1800" dirty="0">
                          <a:effectLst/>
                          <a:latin typeface="+mj-lt"/>
                          <a:sym typeface="Wingdings" panose="05000000000000000000" pitchFamily="2" charset="2"/>
                        </a:rPr>
                        <a:t></a:t>
                      </a:r>
                      <a:endParaRPr lang="en-IN" sz="1800" dirty="0">
                        <a:effectLst/>
                        <a:latin typeface="+mj-lt"/>
                      </a:endParaRPr>
                    </a:p>
                    <a:p>
                      <a:pPr marL="342900" lvl="0" indent="-342900">
                        <a:lnSpc>
                          <a:spcPct val="150000"/>
                        </a:lnSpc>
                        <a:buFont typeface="Symbol" panose="05050102010706020507" pitchFamily="18" charset="2"/>
                        <a:buChar char=""/>
                      </a:pPr>
                      <a:r>
                        <a:rPr lang="en-IN" sz="1800" dirty="0">
                          <a:effectLst/>
                          <a:latin typeface="+mj-lt"/>
                        </a:rPr>
                        <a:t>&gt;/= 2 mm ST segment depression at low workload or persisting into recovery</a:t>
                      </a:r>
                    </a:p>
                    <a:p>
                      <a:pPr marL="342900" lvl="0" indent="-342900">
                        <a:lnSpc>
                          <a:spcPct val="150000"/>
                        </a:lnSpc>
                        <a:buFont typeface="Symbol" panose="05050102010706020507" pitchFamily="18" charset="2"/>
                        <a:buChar char=""/>
                      </a:pPr>
                      <a:r>
                        <a:rPr lang="en-IN" sz="1800" dirty="0">
                          <a:effectLst/>
                          <a:latin typeface="+mj-lt"/>
                        </a:rPr>
                        <a:t>Exercise induced ST segment elevation</a:t>
                      </a:r>
                    </a:p>
                    <a:p>
                      <a:pPr marL="342900" lvl="0" indent="-342900">
                        <a:lnSpc>
                          <a:spcPct val="150000"/>
                        </a:lnSpc>
                        <a:buFont typeface="Symbol" panose="05050102010706020507" pitchFamily="18" charset="2"/>
                        <a:buChar char=""/>
                      </a:pPr>
                      <a:r>
                        <a:rPr lang="en-IN" sz="1800" dirty="0">
                          <a:effectLst/>
                          <a:latin typeface="+mj-lt"/>
                        </a:rPr>
                        <a:t>Exercise induced VT/VF</a:t>
                      </a:r>
                    </a:p>
                    <a:p>
                      <a:pPr marL="0" lvl="0" indent="0">
                        <a:lnSpc>
                          <a:spcPct val="150000"/>
                        </a:lnSpc>
                        <a:buFont typeface="+mj-lt"/>
                        <a:buNone/>
                      </a:pPr>
                      <a:r>
                        <a:rPr lang="en-IN" sz="1800" dirty="0">
                          <a:effectLst/>
                          <a:latin typeface="+mj-lt"/>
                        </a:rPr>
                        <a:t>4.   Severe stress induced LV dysfunction (Peak exercise LVEF&lt;45% or drop in LVEF with stress &gt;10%)</a:t>
                      </a:r>
                    </a:p>
                    <a:p>
                      <a:pPr marL="0" lvl="0" indent="0">
                        <a:lnSpc>
                          <a:spcPct val="150000"/>
                        </a:lnSpc>
                        <a:buFont typeface="+mj-lt"/>
                        <a:buNone/>
                      </a:pPr>
                      <a:r>
                        <a:rPr lang="en-IN" sz="1800" dirty="0">
                          <a:effectLst/>
                          <a:latin typeface="+mj-lt"/>
                        </a:rPr>
                        <a:t>5. Stress induced perfusion abnormalities involving &gt;/= 10% of the myocardium or stress segmental scores indicating multiple vascular territories with abnormalities</a:t>
                      </a:r>
                    </a:p>
                    <a:p>
                      <a:pPr marL="0" lvl="0" indent="0">
                        <a:lnSpc>
                          <a:spcPct val="150000"/>
                        </a:lnSpc>
                        <a:buFont typeface="+mj-lt"/>
                        <a:buNone/>
                      </a:pPr>
                      <a:r>
                        <a:rPr lang="en-IN" sz="1800" dirty="0">
                          <a:effectLst/>
                          <a:latin typeface="+mj-lt"/>
                        </a:rPr>
                        <a:t>6. Stress induced LV dilation</a:t>
                      </a:r>
                    </a:p>
                    <a:p>
                      <a:pPr marL="0" lvl="0" indent="0">
                        <a:lnSpc>
                          <a:spcPct val="150000"/>
                        </a:lnSpc>
                        <a:buFont typeface="+mj-lt"/>
                        <a:buNone/>
                      </a:pPr>
                      <a:r>
                        <a:rPr lang="en-IN" sz="1800" dirty="0">
                          <a:effectLst/>
                          <a:latin typeface="+mj-lt"/>
                        </a:rPr>
                        <a:t>7. Inducible wall motion abnormality ( involving &gt;2 segments or 2 coronary beds)</a:t>
                      </a:r>
                    </a:p>
                    <a:p>
                      <a:pPr marL="0" lvl="0" indent="0">
                        <a:lnSpc>
                          <a:spcPct val="150000"/>
                        </a:lnSpc>
                        <a:buFont typeface="+mj-lt"/>
                        <a:buNone/>
                      </a:pPr>
                      <a:r>
                        <a:rPr lang="en-IN" sz="1800" dirty="0">
                          <a:effectLst/>
                          <a:latin typeface="+mj-lt"/>
                        </a:rPr>
                        <a:t>8. Wall motion abnormality developing at a low dose of dobutamine (&lt;/= 10 mg/kg/min) or at a low heart rate (&lt;120/min)</a:t>
                      </a:r>
                    </a:p>
                    <a:p>
                      <a:pPr marL="0" lvl="0" indent="0">
                        <a:lnSpc>
                          <a:spcPct val="150000"/>
                        </a:lnSpc>
                        <a:buFont typeface="+mj-lt"/>
                        <a:buNone/>
                      </a:pPr>
                      <a:r>
                        <a:rPr lang="en-IN" sz="1800" dirty="0">
                          <a:effectLst/>
                          <a:latin typeface="+mj-lt"/>
                        </a:rPr>
                        <a:t>9. Multivessel obstructive CAD (&gt;/= 70% stenosis) or left main stenosis(&gt;/= 50% stenosis) on CCTA</a:t>
                      </a:r>
                    </a:p>
                    <a:p>
                      <a:pPr marL="0" lvl="0" indent="0">
                        <a:lnSpc>
                          <a:spcPct val="107000"/>
                        </a:lnSpc>
                        <a:spcAft>
                          <a:spcPts val="800"/>
                        </a:spcAft>
                        <a:buFont typeface="+mj-lt"/>
                        <a:buNone/>
                      </a:pPr>
                      <a:endParaRPr lang="en-IN"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4677635"/>
                  </a:ext>
                </a:extLst>
              </a:tr>
            </a:tbl>
          </a:graphicData>
        </a:graphic>
      </p:graphicFrame>
    </p:spTree>
    <p:extLst>
      <p:ext uri="{BB962C8B-B14F-4D97-AF65-F5344CB8AC3E}">
        <p14:creationId xmlns:p14="http://schemas.microsoft.com/office/powerpoint/2010/main" val="2237588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3B67-6470-7F10-D0D4-03E7F259FD98}"/>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Life style recommendations</a:t>
            </a:r>
            <a:endParaRPr lang="en-IN" sz="3200" dirty="0"/>
          </a:p>
        </p:txBody>
      </p:sp>
      <p:sp>
        <p:nvSpPr>
          <p:cNvPr id="3" name="Content Placeholder 2">
            <a:extLst>
              <a:ext uri="{FF2B5EF4-FFF2-40B4-BE49-F238E27FC236}">
                <a16:creationId xmlns:a16="http://schemas.microsoft.com/office/drawing/2014/main" id="{FDD9C43B-CBCA-2457-83FA-116F3BF733C1}"/>
              </a:ext>
            </a:extLst>
          </p:cNvPr>
          <p:cNvSpPr>
            <a:spLocks noGrp="1"/>
          </p:cNvSpPr>
          <p:nvPr>
            <p:ph idx="1"/>
          </p:nvPr>
        </p:nvSpPr>
        <p:spPr>
          <a:xfrm>
            <a:off x="838200" y="1406013"/>
            <a:ext cx="10515600" cy="4770950"/>
          </a:xfrm>
        </p:spPr>
        <p:txBody>
          <a:bodyPr>
            <a:normAutofit fontScale="85000" lnSpcReduction="20000"/>
          </a:bodyPr>
          <a:lstStyle/>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2100" dirty="0">
                <a:effectLst/>
                <a:latin typeface="Calibri" panose="020F0502020204030204" pitchFamily="34" charset="0"/>
                <a:ea typeface="Calibri" panose="020F0502020204030204" pitchFamily="34" charset="0"/>
                <a:cs typeface="Times New Roman" panose="02020603050405020304" pitchFamily="18" charset="0"/>
              </a:rPr>
              <a:t>Smoking cessation—both active and passive</a:t>
            </a:r>
          </a:p>
          <a:p>
            <a:pPr marL="342900" lvl="0" indent="-342900">
              <a:lnSpc>
                <a:spcPct val="107000"/>
              </a:lnSpc>
              <a:buFont typeface="+mj-lt"/>
              <a:buAutoNum type="arabicPeriod"/>
            </a:pPr>
            <a:r>
              <a:rPr lang="en-IN" sz="2100" dirty="0">
                <a:effectLst/>
                <a:latin typeface="Calibri" panose="020F0502020204030204" pitchFamily="34" charset="0"/>
                <a:ea typeface="Calibri" panose="020F0502020204030204" pitchFamily="34" charset="0"/>
                <a:cs typeface="Times New Roman" panose="02020603050405020304" pitchFamily="18" charset="0"/>
              </a:rPr>
              <a:t>Healthy diet—diet high in vegetables, fruits and whole grains</a:t>
            </a:r>
          </a:p>
          <a:p>
            <a:pPr marL="457200">
              <a:lnSpc>
                <a:spcPct val="107000"/>
              </a:lnSpc>
            </a:pPr>
            <a:r>
              <a:rPr lang="en-IN" sz="2100" dirty="0">
                <a:effectLst/>
                <a:latin typeface="Calibri" panose="020F0502020204030204" pitchFamily="34" charset="0"/>
                <a:ea typeface="Calibri" panose="020F0502020204030204" pitchFamily="34" charset="0"/>
                <a:cs typeface="Times New Roman" panose="02020603050405020304" pitchFamily="18" charset="0"/>
              </a:rPr>
              <a:t>Limit saturated fatty acid &lt;10% of total calorie intake</a:t>
            </a:r>
          </a:p>
          <a:p>
            <a:pPr marL="457200">
              <a:lnSpc>
                <a:spcPct val="107000"/>
              </a:lnSpc>
            </a:pPr>
            <a:r>
              <a:rPr lang="en-IN" sz="2100" dirty="0">
                <a:effectLst/>
                <a:latin typeface="Calibri" panose="020F0502020204030204" pitchFamily="34" charset="0"/>
                <a:ea typeface="Calibri" panose="020F0502020204030204" pitchFamily="34" charset="0"/>
                <a:cs typeface="Times New Roman" panose="02020603050405020304" pitchFamily="18" charset="0"/>
              </a:rPr>
              <a:t>Dietary </a:t>
            </a:r>
            <a:r>
              <a:rPr lang="en-IN" sz="2100" dirty="0" err="1">
                <a:effectLst/>
                <a:latin typeface="Calibri" panose="020F0502020204030204" pitchFamily="34" charset="0"/>
                <a:ea typeface="Calibri" panose="020F0502020204030204" pitchFamily="34" charset="0"/>
                <a:cs typeface="Times New Roman" panose="02020603050405020304" pitchFamily="18" charset="0"/>
              </a:rPr>
              <a:t>fiber</a:t>
            </a:r>
            <a:r>
              <a:rPr lang="en-IN" sz="2100" dirty="0">
                <a:effectLst/>
                <a:latin typeface="Calibri" panose="020F0502020204030204" pitchFamily="34" charset="0"/>
                <a:ea typeface="Calibri" panose="020F0502020204030204" pitchFamily="34" charset="0"/>
                <a:cs typeface="Times New Roman" panose="02020603050405020304" pitchFamily="18" charset="0"/>
              </a:rPr>
              <a:t> &gt;10gm/day</a:t>
            </a:r>
          </a:p>
          <a:p>
            <a:pPr marL="0" lvl="0" indent="0">
              <a:lnSpc>
                <a:spcPct val="107000"/>
              </a:lnSpc>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3.  Limit alcohol to &lt;100gm /week or 15gm/day</a:t>
            </a:r>
          </a:p>
          <a:p>
            <a:pPr marL="0" lvl="0" indent="0">
              <a:lnSpc>
                <a:spcPct val="107000"/>
              </a:lnSpc>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4. Physical activity 30-60mins moderate physical activity in most of days (5-7 times a week)</a:t>
            </a:r>
          </a:p>
          <a:p>
            <a:pPr marL="0" lvl="0" indent="0">
              <a:lnSpc>
                <a:spcPct val="107000"/>
              </a:lnSpc>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5. Healthy weight—BMI&lt;25kg/m2</a:t>
            </a:r>
          </a:p>
          <a:p>
            <a:pPr marL="0" lvl="0" indent="0">
              <a:lnSpc>
                <a:spcPct val="107000"/>
              </a:lnSpc>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6. Drug compliance</a:t>
            </a:r>
          </a:p>
          <a:p>
            <a:pPr marL="0" lvl="0" indent="0">
              <a:lnSpc>
                <a:spcPct val="107000"/>
              </a:lnSpc>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7. Cardiac rehabilitation – in high risk individuals with CCS</a:t>
            </a:r>
          </a:p>
          <a:p>
            <a:pPr marL="457200">
              <a:lnSpc>
                <a:spcPct val="107000"/>
              </a:lnSpc>
            </a:pPr>
            <a:r>
              <a:rPr lang="en-IN" sz="2100" dirty="0">
                <a:effectLst/>
                <a:latin typeface="Calibri" panose="020F0502020204030204" pitchFamily="34" charset="0"/>
                <a:ea typeface="Calibri" panose="020F0502020204030204" pitchFamily="34" charset="0"/>
                <a:cs typeface="Times New Roman" panose="02020603050405020304" pitchFamily="18" charset="0"/>
              </a:rPr>
              <a:t>Reduces cardiovascular mortality by 26% and risk of hospital admission by 18%-- at end of 12months when compared with usual care</a:t>
            </a:r>
          </a:p>
          <a:p>
            <a:pPr marL="0" lvl="0" indent="0">
              <a:lnSpc>
                <a:spcPct val="107000"/>
              </a:lnSpc>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8. Treatment of associated depression</a:t>
            </a:r>
          </a:p>
          <a:p>
            <a:pPr marL="0" indent="0">
              <a:buNone/>
            </a:pPr>
            <a:endParaRPr lang="en-IN" dirty="0"/>
          </a:p>
        </p:txBody>
      </p:sp>
    </p:spTree>
    <p:extLst>
      <p:ext uri="{BB962C8B-B14F-4D97-AF65-F5344CB8AC3E}">
        <p14:creationId xmlns:p14="http://schemas.microsoft.com/office/powerpoint/2010/main" val="303561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E03DA7-AE31-FD9E-0C61-0AFA4AAFE130}"/>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4DC37473-6A74-B7DB-2183-03587892CB6D}"/>
              </a:ext>
            </a:extLst>
          </p:cNvPr>
          <p:cNvSpPr>
            <a:spLocks noGrp="1"/>
          </p:cNvSpPr>
          <p:nvPr>
            <p:ph sz="half" idx="1"/>
          </p:nvPr>
        </p:nvSpPr>
        <p:spPr/>
        <p:txBody>
          <a:bodyPr>
            <a:normAutofit fontScale="77500" lnSpcReduction="20000"/>
          </a:bodyPr>
          <a:lstStyle/>
          <a:p>
            <a:pPr marL="0" indent="0">
              <a:lnSpc>
                <a:spcPct val="107000"/>
              </a:lnSpc>
              <a:spcAft>
                <a:spcPts val="800"/>
              </a:spcAft>
              <a:buNone/>
            </a:pPr>
            <a:r>
              <a:rPr lang="en-IN" sz="2300" dirty="0">
                <a:effectLst/>
                <a:latin typeface="Calibri" panose="020F0502020204030204" pitchFamily="34" charset="0"/>
                <a:ea typeface="Calibri" panose="020F0502020204030204" pitchFamily="34" charset="0"/>
                <a:cs typeface="Times New Roman" panose="02020603050405020304" pitchFamily="18" charset="0"/>
              </a:rPr>
              <a:t>reduce mortality or morbidity</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aspirin</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statins</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angiotensin converting enzyme inhibitors</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P2Y12 inhibitors</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Ezetimibe</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PCSK9 inhibitors</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High dose eicosapentaenoic acid</a:t>
            </a:r>
          </a:p>
          <a:p>
            <a:pPr marL="342900" lvl="0" indent="-342900">
              <a:lnSpc>
                <a:spcPct val="107000"/>
              </a:lnSpc>
              <a:spcAft>
                <a:spcPts val="800"/>
              </a:spcAft>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Colchicine </a:t>
            </a:r>
          </a:p>
          <a:p>
            <a:pPr marL="0" indent="0">
              <a:buNone/>
            </a:pPr>
            <a:endParaRPr lang="en-IN" dirty="0"/>
          </a:p>
        </p:txBody>
      </p:sp>
      <p:sp>
        <p:nvSpPr>
          <p:cNvPr id="5" name="Content Placeholder 4">
            <a:extLst>
              <a:ext uri="{FF2B5EF4-FFF2-40B4-BE49-F238E27FC236}">
                <a16:creationId xmlns:a16="http://schemas.microsoft.com/office/drawing/2014/main" id="{E1A3F328-D2A8-09FB-207C-CEB8FCD5F29B}"/>
              </a:ext>
            </a:extLst>
          </p:cNvPr>
          <p:cNvSpPr>
            <a:spLocks noGrp="1"/>
          </p:cNvSpPr>
          <p:nvPr>
            <p:ph sz="half" idx="2"/>
          </p:nvPr>
        </p:nvSpPr>
        <p:spPr/>
        <p:txBody>
          <a:bodyPr>
            <a:normAutofit fontScale="77500" lnSpcReduction="20000"/>
          </a:bodyPr>
          <a:lstStyle/>
          <a:p>
            <a:pPr>
              <a:lnSpc>
                <a:spcPct val="107000"/>
              </a:lnSpc>
              <a:spcAft>
                <a:spcPts val="800"/>
              </a:spcAft>
            </a:pPr>
            <a:r>
              <a:rPr lang="en-IN" sz="2300" dirty="0">
                <a:effectLst/>
                <a:latin typeface="Calibri" panose="020F0502020204030204" pitchFamily="34" charset="0"/>
                <a:ea typeface="Calibri" panose="020F0502020204030204" pitchFamily="34" charset="0"/>
                <a:cs typeface="Times New Roman" panose="02020603050405020304" pitchFamily="18" charset="0"/>
              </a:rPr>
              <a:t>Improve symptoms and exercise performance –effect on survival not demonstrated</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Nitrates</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Beta blockers</a:t>
            </a: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Calcium antagonists</a:t>
            </a:r>
          </a:p>
          <a:p>
            <a:pPr marL="342900" lvl="0" indent="-342900">
              <a:lnSpc>
                <a:spcPct val="107000"/>
              </a:lnSpc>
              <a:spcAft>
                <a:spcPts val="800"/>
              </a:spcAft>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Ranolazine </a:t>
            </a:r>
          </a:p>
          <a:p>
            <a:pPr>
              <a:lnSpc>
                <a:spcPct val="107000"/>
              </a:lnSpc>
              <a:spcAft>
                <a:spcPts val="800"/>
              </a:spcAft>
            </a:pP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300" dirty="0">
                <a:effectLst/>
                <a:latin typeface="Calibri" panose="020F0502020204030204" pitchFamily="34" charset="0"/>
                <a:ea typeface="Calibri" panose="020F0502020204030204" pitchFamily="34" charset="0"/>
                <a:cs typeface="Times New Roman" panose="02020603050405020304" pitchFamily="18" charset="0"/>
              </a:rPr>
              <a:t>SIHD with LV dysfunction after MI—reduce mortality and the risk for repeat MI</a:t>
            </a:r>
            <a:r>
              <a:rPr lang="en-IN" sz="23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ACE inhibitors</a:t>
            </a:r>
          </a:p>
          <a:p>
            <a:pPr marL="342900" lvl="0" indent="-342900">
              <a:lnSpc>
                <a:spcPct val="107000"/>
              </a:lnSpc>
              <a:spcAft>
                <a:spcPts val="800"/>
              </a:spcAft>
              <a:buFont typeface="+mj-lt"/>
              <a:buAutoNum type="arabicPeriod"/>
            </a:pPr>
            <a:r>
              <a:rPr lang="en-IN" sz="2300" dirty="0">
                <a:effectLst/>
                <a:latin typeface="Calibri" panose="020F0502020204030204" pitchFamily="34" charset="0"/>
                <a:ea typeface="Calibri" panose="020F0502020204030204" pitchFamily="34" charset="0"/>
                <a:cs typeface="Times New Roman" panose="02020603050405020304" pitchFamily="18" charset="0"/>
              </a:rPr>
              <a:t>Beta blockers</a:t>
            </a:r>
          </a:p>
          <a:p>
            <a:pPr marL="0" indent="0">
              <a:buNone/>
            </a:pPr>
            <a:endParaRPr lang="en-IN" dirty="0"/>
          </a:p>
        </p:txBody>
      </p:sp>
    </p:spTree>
    <p:extLst>
      <p:ext uri="{BB962C8B-B14F-4D97-AF65-F5344CB8AC3E}">
        <p14:creationId xmlns:p14="http://schemas.microsoft.com/office/powerpoint/2010/main" val="1590637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906D-47F9-23A7-164D-70FBBDD34541}"/>
              </a:ext>
            </a:extLst>
          </p:cNvPr>
          <p:cNvSpPr>
            <a:spLocks noGrp="1"/>
          </p:cNvSpPr>
          <p:nvPr>
            <p:ph type="title"/>
          </p:nvPr>
        </p:nvSpPr>
        <p:spPr/>
        <p:txBody>
          <a:bodyPr/>
          <a:lstStyle/>
          <a:p>
            <a:endParaRPr lang="en-IN" dirty="0"/>
          </a:p>
        </p:txBody>
      </p:sp>
      <p:pic>
        <p:nvPicPr>
          <p:cNvPr id="7" name="Content Placeholder 6">
            <a:extLst>
              <a:ext uri="{FF2B5EF4-FFF2-40B4-BE49-F238E27FC236}">
                <a16:creationId xmlns:a16="http://schemas.microsoft.com/office/drawing/2014/main" id="{EB0E938B-6068-7CFB-7D07-DA433B5CE9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67931"/>
            <a:ext cx="10515600" cy="4180273"/>
          </a:xfrm>
        </p:spPr>
      </p:pic>
    </p:spTree>
    <p:extLst>
      <p:ext uri="{BB962C8B-B14F-4D97-AF65-F5344CB8AC3E}">
        <p14:creationId xmlns:p14="http://schemas.microsoft.com/office/powerpoint/2010/main" val="534518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A1EC-DCA3-E319-15E8-92D1B737E148}"/>
              </a:ext>
            </a:extLst>
          </p:cNvPr>
          <p:cNvSpPr>
            <a:spLocks noGrp="1"/>
          </p:cNvSpPr>
          <p:nvPr>
            <p:ph type="title"/>
          </p:nvPr>
        </p:nvSpPr>
        <p:spPr/>
        <p:txBody>
          <a:bodyPr>
            <a:normAutofit/>
          </a:bodyPr>
          <a:lstStyle/>
          <a:p>
            <a:r>
              <a:rPr lang="en-IN" sz="3200" b="1" kern="0" dirty="0">
                <a:effectLst/>
                <a:latin typeface="Calibri Light" panose="020F0302020204030204" pitchFamily="34" charset="0"/>
                <a:ea typeface="Times New Roman" panose="02020603050405020304" pitchFamily="18" charset="0"/>
                <a:cs typeface="Times New Roman" panose="02020603050405020304" pitchFamily="18" charset="0"/>
              </a:rPr>
              <a:t>Nitrates</a:t>
            </a:r>
            <a:endParaRPr lang="en-IN" sz="3200" dirty="0"/>
          </a:p>
        </p:txBody>
      </p:sp>
      <p:sp>
        <p:nvSpPr>
          <p:cNvPr id="3" name="Content Placeholder 2">
            <a:extLst>
              <a:ext uri="{FF2B5EF4-FFF2-40B4-BE49-F238E27FC236}">
                <a16:creationId xmlns:a16="http://schemas.microsoft.com/office/drawing/2014/main" id="{843611E2-6718-0844-67A8-B896903D07E5}"/>
              </a:ext>
            </a:extLst>
          </p:cNvPr>
          <p:cNvSpPr>
            <a:spLocks noGrp="1"/>
          </p:cNvSpPr>
          <p:nvPr>
            <p:ph idx="1"/>
          </p:nvPr>
        </p:nvSpPr>
        <p:spPr/>
        <p:txBody>
          <a:bodyPr/>
          <a:lstStyle/>
          <a:p>
            <a:pPr>
              <a:lnSpc>
                <a:spcPct val="107000"/>
              </a:lnSpc>
              <a:spcBef>
                <a:spcPts val="1200"/>
              </a:spcBef>
            </a:pPr>
            <a:endParaRPr lang="en-IN"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1800" dirty="0" err="1">
                <a:effectLst/>
                <a:latin typeface="Calibri" panose="020F0502020204030204" pitchFamily="34" charset="0"/>
                <a:ea typeface="Calibri" panose="020F0502020204030204" pitchFamily="34" charset="0"/>
                <a:cs typeface="Times New Roman" panose="02020603050405020304" pitchFamily="18" charset="0"/>
              </a:rPr>
              <a:t>Nitroglycerine</a:t>
            </a:r>
            <a:r>
              <a:rPr lang="en-IN" sz="1800" dirty="0">
                <a:effectLst/>
                <a:latin typeface="Calibri" panose="020F0502020204030204" pitchFamily="34" charset="0"/>
                <a:ea typeface="Calibri" panose="020F0502020204030204" pitchFamily="34" charset="0"/>
                <a:cs typeface="Times New Roman" panose="02020603050405020304" pitchFamily="18" charset="0"/>
              </a:rPr>
              <a:t> and isosorbide dinitrate—nitric oxide donors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activate soluble guanylyl cyclase in vascular smooth muscle cells </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increase intracellular cyclic guanosine monophosphate</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vasodilation</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Predominantly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venodilator</a:t>
            </a:r>
            <a:r>
              <a:rPr lang="en-IN" sz="1800" dirty="0">
                <a:effectLst/>
                <a:latin typeface="Calibri" panose="020F0502020204030204" pitchFamily="34" charset="0"/>
                <a:ea typeface="Calibri" panose="020F0502020204030204" pitchFamily="34" charset="0"/>
                <a:cs typeface="Times New Roman" panose="02020603050405020304" pitchFamily="18" charset="0"/>
              </a:rPr>
              <a:t> with arterial dilator action</a:t>
            </a:r>
          </a:p>
          <a:p>
            <a:pPr marL="0" indent="0">
              <a:buNone/>
            </a:pPr>
            <a:endParaRPr lang="en-IN" dirty="0"/>
          </a:p>
        </p:txBody>
      </p:sp>
    </p:spTree>
    <p:extLst>
      <p:ext uri="{BB962C8B-B14F-4D97-AF65-F5344CB8AC3E}">
        <p14:creationId xmlns:p14="http://schemas.microsoft.com/office/powerpoint/2010/main" val="2445749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557A-02F5-F769-A59F-CFEEE7BFDD80}"/>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a16="http://schemas.microsoft.com/office/drawing/2014/main" id="{8BE53B88-0E10-2B58-FFC6-DF3879E3552C}"/>
              </a:ext>
            </a:extLst>
          </p:cNvPr>
          <p:cNvGraphicFramePr>
            <a:graphicFrameLocks noGrp="1"/>
          </p:cNvGraphicFramePr>
          <p:nvPr>
            <p:ph idx="1"/>
            <p:extLst>
              <p:ext uri="{D42A27DB-BD31-4B8C-83A1-F6EECF244321}">
                <p14:modId xmlns:p14="http://schemas.microsoft.com/office/powerpoint/2010/main" val="2377124063"/>
              </p:ext>
            </p:extLst>
          </p:nvPr>
        </p:nvGraphicFramePr>
        <p:xfrm>
          <a:off x="838200" y="1690689"/>
          <a:ext cx="10515600" cy="4635030"/>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90320944"/>
                    </a:ext>
                  </a:extLst>
                </a:gridCol>
              </a:tblGrid>
              <a:tr h="3316131">
                <a:tc>
                  <a:txBody>
                    <a:bodyPr/>
                    <a:lstStyle/>
                    <a:p>
                      <a:pPr>
                        <a:lnSpc>
                          <a:spcPct val="107000"/>
                        </a:lnSpc>
                        <a:spcAft>
                          <a:spcPts val="800"/>
                        </a:spcAft>
                      </a:pPr>
                      <a:r>
                        <a:rPr lang="en-IN" sz="1800" dirty="0">
                          <a:effectLst/>
                        </a:rPr>
                        <a:t>Beneficial</a:t>
                      </a:r>
                      <a:r>
                        <a:rPr lang="en-IN" sz="1800" dirty="0">
                          <a:effectLst/>
                          <a:sym typeface="Wingdings" panose="05000000000000000000" pitchFamily="2" charset="2"/>
                        </a:rPr>
                        <a:t></a:t>
                      </a:r>
                      <a:endParaRPr lang="en-IN" sz="1800" dirty="0">
                        <a:effectLst/>
                      </a:endParaRPr>
                    </a:p>
                    <a:p>
                      <a:pPr marL="342900" lvl="0" indent="-342900">
                        <a:lnSpc>
                          <a:spcPct val="107000"/>
                        </a:lnSpc>
                        <a:buFont typeface="Symbol" panose="05050102010706020507" pitchFamily="18" charset="2"/>
                        <a:buChar char=""/>
                      </a:pPr>
                      <a:r>
                        <a:rPr lang="en-IN" sz="1800" dirty="0">
                          <a:effectLst/>
                        </a:rPr>
                        <a:t>Decreased myocardial oxygen demand—</a:t>
                      </a:r>
                    </a:p>
                    <a:p>
                      <a:pPr marL="342900" lvl="0" indent="-342900">
                        <a:lnSpc>
                          <a:spcPct val="107000"/>
                        </a:lnSpc>
                        <a:buFont typeface="Courier New" panose="02070309020205020404" pitchFamily="49" charset="0"/>
                        <a:buChar char="o"/>
                      </a:pPr>
                      <a:r>
                        <a:rPr lang="en-IN" sz="1800" dirty="0" err="1">
                          <a:effectLst/>
                        </a:rPr>
                        <a:t>Venodilation</a:t>
                      </a:r>
                      <a:r>
                        <a:rPr lang="en-IN" sz="1800" dirty="0">
                          <a:effectLst/>
                        </a:rPr>
                        <a:t> of capacitance vessels to decrease preload—decrease LV wall stress and myocardial oxygen demand</a:t>
                      </a:r>
                    </a:p>
                    <a:p>
                      <a:pPr marL="342900" lvl="0" indent="-342900">
                        <a:lnSpc>
                          <a:spcPct val="107000"/>
                        </a:lnSpc>
                        <a:buFont typeface="Courier New" panose="02070309020205020404" pitchFamily="49" charset="0"/>
                        <a:buChar char="o"/>
                      </a:pPr>
                      <a:r>
                        <a:rPr lang="en-IN" sz="1800" dirty="0">
                          <a:effectLst/>
                        </a:rPr>
                        <a:t>decreased ventricular volume, decreased arterial pressure, decreased ejection time</a:t>
                      </a:r>
                    </a:p>
                    <a:p>
                      <a:pPr marL="342900" lvl="0" indent="-342900">
                        <a:lnSpc>
                          <a:spcPct val="107000"/>
                        </a:lnSpc>
                        <a:buFont typeface="Symbol" panose="05050102010706020507" pitchFamily="18" charset="2"/>
                        <a:buChar char=""/>
                      </a:pPr>
                      <a:r>
                        <a:rPr lang="en-IN" sz="1800" dirty="0">
                          <a:effectLst/>
                        </a:rPr>
                        <a:t>Relief of coronary vasospasm—vasodilation of epicardial coronary arteries</a:t>
                      </a:r>
                    </a:p>
                    <a:p>
                      <a:pPr marL="342900" lvl="0" indent="-342900">
                        <a:lnSpc>
                          <a:spcPct val="107000"/>
                        </a:lnSpc>
                        <a:buFont typeface="Symbol" panose="05050102010706020507" pitchFamily="18" charset="2"/>
                        <a:buChar char=""/>
                      </a:pPr>
                      <a:r>
                        <a:rPr lang="en-IN" sz="1800" dirty="0">
                          <a:effectLst/>
                        </a:rPr>
                        <a:t>Increased collateral blood flow—increased perfusion to ischemic myocardium</a:t>
                      </a:r>
                    </a:p>
                    <a:p>
                      <a:pPr marL="342900" lvl="0" indent="-342900">
                        <a:lnSpc>
                          <a:spcPct val="107000"/>
                        </a:lnSpc>
                        <a:spcAft>
                          <a:spcPts val="800"/>
                        </a:spcAft>
                        <a:buFont typeface="Symbol" panose="05050102010706020507" pitchFamily="18" charset="2"/>
                        <a:buChar char=""/>
                      </a:pPr>
                      <a:r>
                        <a:rPr lang="en-IN" sz="1800" dirty="0">
                          <a:effectLst/>
                        </a:rPr>
                        <a:t>Decreased left ventricular diastolic pressure—improved subendocardial perfusion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6941180"/>
                  </a:ext>
                </a:extLst>
              </a:tr>
              <a:tr h="1318899">
                <a:tc>
                  <a:txBody>
                    <a:bodyPr/>
                    <a:lstStyle/>
                    <a:p>
                      <a:pPr>
                        <a:lnSpc>
                          <a:spcPct val="107000"/>
                        </a:lnSpc>
                        <a:spcAft>
                          <a:spcPts val="800"/>
                        </a:spcAft>
                      </a:pPr>
                      <a:r>
                        <a:rPr lang="en-IN" sz="1800" dirty="0">
                          <a:effectLst/>
                        </a:rPr>
                        <a:t>Potential deleterious effects</a:t>
                      </a:r>
                      <a:r>
                        <a:rPr lang="en-IN" sz="1800" dirty="0">
                          <a:effectLst/>
                          <a:sym typeface="Wingdings" panose="05000000000000000000" pitchFamily="2" charset="2"/>
                        </a:rPr>
                        <a:t></a:t>
                      </a:r>
                      <a:endParaRPr lang="en-IN" sz="1800" dirty="0">
                        <a:effectLst/>
                      </a:endParaRPr>
                    </a:p>
                    <a:p>
                      <a:pPr marL="342900" lvl="0" indent="-342900">
                        <a:lnSpc>
                          <a:spcPct val="107000"/>
                        </a:lnSpc>
                        <a:buFont typeface="Symbol" panose="05050102010706020507" pitchFamily="18" charset="2"/>
                        <a:buChar char=""/>
                      </a:pPr>
                      <a:r>
                        <a:rPr lang="en-IN" sz="1800" dirty="0">
                          <a:effectLst/>
                        </a:rPr>
                        <a:t>Increased myocardial oxygen demand—reflex tachycardia, reflex increase in contractility</a:t>
                      </a:r>
                    </a:p>
                    <a:p>
                      <a:pPr marL="342900" lvl="0" indent="-342900">
                        <a:lnSpc>
                          <a:spcPct val="107000"/>
                        </a:lnSpc>
                        <a:spcAft>
                          <a:spcPts val="800"/>
                        </a:spcAft>
                        <a:buFont typeface="Symbol" panose="05050102010706020507" pitchFamily="18" charset="2"/>
                        <a:buChar char=""/>
                      </a:pPr>
                      <a:r>
                        <a:rPr lang="en-IN" sz="1800" dirty="0">
                          <a:effectLst/>
                        </a:rPr>
                        <a:t>Decreased coronary perfusion—decreased diastolic perfusion time due to tachycardia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9273195"/>
                  </a:ext>
                </a:extLst>
              </a:tr>
            </a:tbl>
          </a:graphicData>
        </a:graphic>
      </p:graphicFrame>
    </p:spTree>
    <p:extLst>
      <p:ext uri="{BB962C8B-B14F-4D97-AF65-F5344CB8AC3E}">
        <p14:creationId xmlns:p14="http://schemas.microsoft.com/office/powerpoint/2010/main" val="1763825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FA9A-E113-5534-3E96-4F188C58BF2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220E46D-C945-FFEE-E5F2-8289E6183FB0}"/>
              </a:ext>
            </a:extLst>
          </p:cNvPr>
          <p:cNvSpPr>
            <a:spLocks noGrp="1"/>
          </p:cNvSpPr>
          <p:nvPr>
            <p:ph idx="1"/>
          </p:nvPr>
        </p:nvSpPr>
        <p:spPr/>
        <p:txBody>
          <a:bodyPr/>
          <a:lstStyle/>
          <a:p>
            <a:pPr>
              <a:lnSpc>
                <a:spcPct val="107000"/>
              </a:lnSpc>
              <a:spcAft>
                <a:spcPts val="800"/>
              </a:spcAft>
            </a:pPr>
            <a:r>
              <a:rPr lang="en-IN" sz="1800" dirty="0" err="1">
                <a:effectLst/>
                <a:latin typeface="Calibri" panose="020F0502020204030204" pitchFamily="34" charset="0"/>
                <a:ea typeface="Calibri" panose="020F0502020204030204" pitchFamily="34" charset="0"/>
                <a:cs typeface="Times New Roman" panose="02020603050405020304" pitchFamily="18" charset="0"/>
              </a:rPr>
              <a:t>Donot</a:t>
            </a:r>
            <a:r>
              <a:rPr lang="en-IN" sz="1800" dirty="0">
                <a:effectLst/>
                <a:latin typeface="Calibri" panose="020F0502020204030204" pitchFamily="34" charset="0"/>
                <a:ea typeface="Calibri" panose="020F0502020204030204" pitchFamily="34" charset="0"/>
                <a:cs typeface="Times New Roman" panose="02020603050405020304" pitchFamily="18" charset="0"/>
              </a:rPr>
              <a:t> affect survival or decrease cardiovascular death rates in CAD patients</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Tachyphylaxis—overcome by nitrate free interval of 8-12hrs or longer drug holidays (2-3 days off)</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Coadministration with Phosphodiesterase -5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inhibtiors</a:t>
            </a:r>
            <a:r>
              <a:rPr lang="en-IN" sz="1800" dirty="0">
                <a:effectLst/>
                <a:latin typeface="Calibri" panose="020F0502020204030204" pitchFamily="34" charset="0"/>
                <a:ea typeface="Calibri" panose="020F0502020204030204" pitchFamily="34" charset="0"/>
                <a:cs typeface="Times New Roman" panose="02020603050405020304" pitchFamily="18" charset="0"/>
              </a:rPr>
              <a:t>—sildenafil, tadalafil or vardenafil—life threatening hypotension</a:t>
            </a:r>
          </a:p>
          <a:p>
            <a:pPr marL="0" indent="0">
              <a:buNone/>
            </a:pPr>
            <a:endParaRPr lang="en-IN" dirty="0"/>
          </a:p>
        </p:txBody>
      </p:sp>
    </p:spTree>
    <p:extLst>
      <p:ext uri="{BB962C8B-B14F-4D97-AF65-F5344CB8AC3E}">
        <p14:creationId xmlns:p14="http://schemas.microsoft.com/office/powerpoint/2010/main" val="2052691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CC74-0B48-14E3-A7CB-C44F87455011}"/>
              </a:ext>
            </a:extLst>
          </p:cNvPr>
          <p:cNvSpPr>
            <a:spLocks noGrp="1"/>
          </p:cNvSpPr>
          <p:nvPr>
            <p:ph type="title"/>
          </p:nvPr>
        </p:nvSpPr>
        <p:spPr/>
        <p:txBody>
          <a:bodyPr>
            <a:normAutofit/>
          </a:bodyPr>
          <a:lstStyle/>
          <a:p>
            <a:r>
              <a:rPr lang="en-IN" sz="3200" kern="0" dirty="0">
                <a:effectLst/>
                <a:latin typeface="+mj-lt"/>
                <a:ea typeface="Times New Roman" panose="02020603050405020304" pitchFamily="18" charset="0"/>
                <a:cs typeface="Times New Roman" panose="02020603050405020304" pitchFamily="18" charset="0"/>
              </a:rPr>
              <a:t>Betablockers</a:t>
            </a:r>
            <a:endParaRPr lang="en-IN" sz="3200" dirty="0"/>
          </a:p>
        </p:txBody>
      </p:sp>
      <p:sp>
        <p:nvSpPr>
          <p:cNvPr id="3" name="Content Placeholder 2">
            <a:extLst>
              <a:ext uri="{FF2B5EF4-FFF2-40B4-BE49-F238E27FC236}">
                <a16:creationId xmlns:a16="http://schemas.microsoft.com/office/drawing/2014/main" id="{70A84F13-349A-2B2B-1C64-6FBFE87B687B}"/>
              </a:ext>
            </a:extLst>
          </p:cNvPr>
          <p:cNvSpPr>
            <a:spLocks noGrp="1"/>
          </p:cNvSpPr>
          <p:nvPr>
            <p:ph sz="half"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 oxygen demand</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 heart rate</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 wall stress—decreased afterload, decreased heart rate</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 contractility</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 Oxygen usage</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
        <p:nvSpPr>
          <p:cNvPr id="4" name="Content Placeholder 3">
            <a:extLst>
              <a:ext uri="{FF2B5EF4-FFF2-40B4-BE49-F238E27FC236}">
                <a16:creationId xmlns:a16="http://schemas.microsoft.com/office/drawing/2014/main" id="{7A54E458-DC00-C637-BD55-864942B5BBCA}"/>
              </a:ext>
            </a:extLst>
          </p:cNvPr>
          <p:cNvSpPr>
            <a:spLocks noGrp="1"/>
          </p:cNvSpPr>
          <p:nvPr>
            <p:ph sz="half" idx="2"/>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Increased oxygen supply—</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Increased diastolic perfusion</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Less exercise vasoconstriction</a:t>
            </a:r>
          </a:p>
          <a:p>
            <a:pPr marL="0" indent="0">
              <a:buNone/>
            </a:pPr>
            <a:endParaRPr lang="en-IN" dirty="0"/>
          </a:p>
        </p:txBody>
      </p:sp>
    </p:spTree>
    <p:extLst>
      <p:ext uri="{BB962C8B-B14F-4D97-AF65-F5344CB8AC3E}">
        <p14:creationId xmlns:p14="http://schemas.microsoft.com/office/powerpoint/2010/main" val="2990686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A536-429D-312E-553E-EF2C18EEFF1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C5E6076-334D-125D-AE0B-0D1938ADAACE}"/>
              </a:ext>
            </a:extLst>
          </p:cNvPr>
          <p:cNvSpPr>
            <a:spLocks noGrp="1"/>
          </p:cNvSpPr>
          <p:nvPr>
            <p:ph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 demand and increased supply</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oxygen deficit decreases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decreased anaerobic metabolism</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Avoids negative remodelling</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Most effective drug in decreasing oxygen demand and increasing oxygen supply—cardio selective beta blockers</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Improved short- and long-term survival rate in post MI patients</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Recommended Beta blocker in patients with CAD and heart failure</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carvedilol, long acting metoprolol, bisoprolol</a:t>
            </a:r>
          </a:p>
          <a:p>
            <a:pPr marL="0" indent="0">
              <a:buNone/>
            </a:pPr>
            <a:endParaRPr lang="en-IN" dirty="0"/>
          </a:p>
        </p:txBody>
      </p:sp>
    </p:spTree>
    <p:extLst>
      <p:ext uri="{BB962C8B-B14F-4D97-AF65-F5344CB8AC3E}">
        <p14:creationId xmlns:p14="http://schemas.microsoft.com/office/powerpoint/2010/main" val="207550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C2-F202-8341-5772-F7C65AC330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5C16C6F-68A8-96F8-6C00-67CEE8E7864B}"/>
              </a:ext>
            </a:extLst>
          </p:cNvPr>
          <p:cNvSpPr>
            <a:spLocks noGrp="1"/>
          </p:cNvSpPr>
          <p:nvPr>
            <p:ph idx="1"/>
          </p:nvPr>
        </p:nvSpPr>
        <p:spPr/>
        <p:txBody>
          <a:bodyPr>
            <a:normAutofit fontScale="70000" lnSpcReduction="20000"/>
          </a:bodyPr>
          <a:lstStyle/>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Data to support cardiovascular event in patients with CAD without MI is limited</a:t>
            </a:r>
          </a:p>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REACH registry (Reduction of atherothrombosis for continued health) – CAD without MI—no significant difference with beta blockers v/s no beta blockers at a median 3.7yrs of follow up</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primary outcomes (CV death, MI or stroke) HR 0.92</a:t>
            </a:r>
          </a:p>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secondary outcomes—primary outcome + hospitalization—HR 1.14</a:t>
            </a:r>
          </a:p>
          <a:p>
            <a:pPr marL="342900" lvl="0" indent="-342900">
              <a:lnSpc>
                <a:spcPct val="107000"/>
              </a:lnSpc>
              <a:spcAft>
                <a:spcPts val="800"/>
              </a:spcAft>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tertiary outcomes—hospitalization—HR 1.17</a:t>
            </a:r>
          </a:p>
          <a:p>
            <a:pPr>
              <a:lnSpc>
                <a:spcPct val="107000"/>
              </a:lnSpc>
              <a:spcAft>
                <a:spcPts val="800"/>
              </a:spcAft>
            </a:pPr>
            <a:r>
              <a:rPr lang="en-IN" sz="2800" dirty="0" err="1">
                <a:effectLst/>
                <a:latin typeface="Calibri" panose="020F0502020204030204" pitchFamily="34" charset="0"/>
                <a:ea typeface="Calibri" panose="020F0502020204030204" pitchFamily="34" charset="0"/>
                <a:cs typeface="Times New Roman" panose="02020603050405020304" pitchFamily="18" charset="0"/>
              </a:rPr>
              <a:t>CathPCI</a:t>
            </a:r>
            <a:r>
              <a:rPr lang="en-IN" sz="2800" dirty="0">
                <a:effectLst/>
                <a:latin typeface="Calibri" panose="020F0502020204030204" pitchFamily="34" charset="0"/>
                <a:ea typeface="Calibri" panose="020F0502020204030204" pitchFamily="34" charset="0"/>
                <a:cs typeface="Times New Roman" panose="02020603050405020304" pitchFamily="18" charset="0"/>
              </a:rPr>
              <a:t> registry – stable angina (without prior MI, systolic heart failure, EF &lt;40%) undergoing elective PCI—beta blocker use at discharge was not associated with lower CV events at 3yr follow up, but was associated with a higher rate of the composite of death, MI, stroke and heart failure HR 1.04</a:t>
            </a:r>
          </a:p>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In low risk patients (without AF or reduced EF)—beta blockers recommended only for up to 3yrs</a:t>
            </a:r>
            <a:endParaRPr lang="en-IN" dirty="0"/>
          </a:p>
        </p:txBody>
      </p:sp>
    </p:spTree>
    <p:extLst>
      <p:ext uri="{BB962C8B-B14F-4D97-AF65-F5344CB8AC3E}">
        <p14:creationId xmlns:p14="http://schemas.microsoft.com/office/powerpoint/2010/main" val="412498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9E0B-FD2E-A132-D5B1-7C67D94A7002}"/>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Spectrum of chronic coronary syndrome</a:t>
            </a:r>
            <a:endParaRPr lang="en-IN" sz="3200" dirty="0"/>
          </a:p>
        </p:txBody>
      </p:sp>
      <p:sp>
        <p:nvSpPr>
          <p:cNvPr id="3" name="Content Placeholder 2">
            <a:extLst>
              <a:ext uri="{FF2B5EF4-FFF2-40B4-BE49-F238E27FC236}">
                <a16:creationId xmlns:a16="http://schemas.microsoft.com/office/drawing/2014/main" id="{F6625D4C-4336-610E-AA3E-8A1F14AD34E0}"/>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6 clinical scenarios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Patients with suspected CAD and stable anginal symptoms and / or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dysponea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Patients with new onset of HF or LV dysfunction and suspected CAD</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Asymptomatic or symptomatic patients with stabilized symptoms &lt;1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yr</a:t>
            </a:r>
            <a:r>
              <a:rPr lang="en-IN" sz="1800" dirty="0">
                <a:effectLst/>
                <a:latin typeface="Calibri" panose="020F0502020204030204" pitchFamily="34" charset="0"/>
                <a:ea typeface="Calibri" panose="020F0502020204030204" pitchFamily="34" charset="0"/>
                <a:cs typeface="Times New Roman" panose="02020603050405020304" pitchFamily="18" charset="0"/>
              </a:rPr>
              <a:t> after an ACS or patients with recent revascularization</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Asymptomatic and symptomatic patients &gt;1yr after initial diagnosis or revascularization</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Patients with angina and suspected vasospastic or microvascular disease</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Asymptomatic subjects in whom CAD is detected at screening </a:t>
            </a:r>
          </a:p>
          <a:p>
            <a:endParaRPr lang="en-IN" dirty="0"/>
          </a:p>
        </p:txBody>
      </p:sp>
    </p:spTree>
    <p:extLst>
      <p:ext uri="{BB962C8B-B14F-4D97-AF65-F5344CB8AC3E}">
        <p14:creationId xmlns:p14="http://schemas.microsoft.com/office/powerpoint/2010/main" val="3344095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21C-3ADB-D9BA-6300-B02B7E13728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2DF54BB-F648-B559-4462-B8F5D9240108}"/>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target heart rate--&gt;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heart rate &lt;/= 60 at rest, &lt;/= 75/min at exertion</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or &lt;/= 75% of heart rate at which angina occurs</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adding beta blockers to other anti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anginals</a:t>
            </a:r>
            <a:r>
              <a:rPr lang="en-IN" sz="1800" dirty="0">
                <a:effectLst/>
                <a:latin typeface="Calibri" panose="020F0502020204030204" pitchFamily="34" charset="0"/>
                <a:ea typeface="Calibri" panose="020F0502020204030204" pitchFamily="34" charset="0"/>
                <a:cs typeface="Times New Roman" panose="02020603050405020304" pitchFamily="18" charset="0"/>
              </a:rPr>
              <a:t> –more effective in controlling anginal symptoms than does monotherapy with either agent alone</a:t>
            </a:r>
          </a:p>
          <a:p>
            <a:pPr marL="0" indent="0">
              <a:buNone/>
            </a:pPr>
            <a:endParaRPr lang="en-IN" dirty="0"/>
          </a:p>
        </p:txBody>
      </p:sp>
    </p:spTree>
    <p:extLst>
      <p:ext uri="{BB962C8B-B14F-4D97-AF65-F5344CB8AC3E}">
        <p14:creationId xmlns:p14="http://schemas.microsoft.com/office/powerpoint/2010/main" val="4111973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402E-6B02-AFF0-EA7D-AEAA80B87E42}"/>
              </a:ext>
            </a:extLst>
          </p:cNvPr>
          <p:cNvSpPr>
            <a:spLocks noGrp="1"/>
          </p:cNvSpPr>
          <p:nvPr>
            <p:ph type="title"/>
          </p:nvPr>
        </p:nvSpPr>
        <p:spPr/>
        <p:txBody>
          <a:bodyPr>
            <a:normAutofit/>
          </a:bodyPr>
          <a:lstStyle/>
          <a:p>
            <a:r>
              <a:rPr lang="en-IN" sz="3200" kern="0" dirty="0">
                <a:effectLst/>
                <a:latin typeface="Calibri Light" panose="020F0302020204030204" pitchFamily="34" charset="0"/>
                <a:ea typeface="Times New Roman" panose="02020603050405020304" pitchFamily="18" charset="0"/>
                <a:cs typeface="Times New Roman" panose="02020603050405020304" pitchFamily="18" charset="0"/>
              </a:rPr>
              <a:t>Calcium channel blockers</a:t>
            </a:r>
            <a:endParaRPr lang="en-IN" sz="3200" dirty="0"/>
          </a:p>
        </p:txBody>
      </p:sp>
      <p:sp>
        <p:nvSpPr>
          <p:cNvPr id="3" name="Content Placeholder 2">
            <a:extLst>
              <a:ext uri="{FF2B5EF4-FFF2-40B4-BE49-F238E27FC236}">
                <a16:creationId xmlns:a16="http://schemas.microsoft.com/office/drawing/2014/main" id="{22671497-C7F0-9A13-03A6-9E04B85403F7}"/>
              </a:ext>
            </a:extLst>
          </p:cNvPr>
          <p:cNvSpPr>
            <a:spLocks noGrp="1"/>
          </p:cNvSpPr>
          <p:nvPr>
            <p:ph idx="1"/>
          </p:nvPr>
        </p:nvSpPr>
        <p:spPr/>
        <p:txBody>
          <a:bodyPr>
            <a:normAutofit fontScale="92500"/>
          </a:bodyPr>
          <a:lstStyle/>
          <a:p>
            <a:pPr>
              <a:lnSpc>
                <a:spcPct val="107000"/>
              </a:lnSpc>
              <a:spcBef>
                <a:spcPts val="1200"/>
              </a:spcBef>
            </a:pPr>
            <a:endParaRPr lang="en-IN"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Inhibit entrance of Calcium into cardiac smooth muscle cells of the coronaries and systemic arterial beds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vasodilation of epicardial coronaries </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improve Coronary blood flow—relive vasospastic and exertional angina</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 PVR, decrease mean arterial Bp</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decrease LV afterload</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negative inotropic effect</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Negative inotropic effect -can worsen LVEF in already decreased LV function</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In patients with normal LVEF—CCBs will increase cardiac contractility as reflex to decreased systemic vascular resistance</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Antianginal effect is similar to Beta blockers—but as a monotherapy in CCS benefit not demonstrated convincingly</a:t>
            </a:r>
          </a:p>
          <a:p>
            <a:pPr marL="0" indent="0">
              <a:buNone/>
            </a:pPr>
            <a:endParaRPr lang="en-IN" dirty="0"/>
          </a:p>
        </p:txBody>
      </p:sp>
    </p:spTree>
    <p:extLst>
      <p:ext uri="{BB962C8B-B14F-4D97-AF65-F5344CB8AC3E}">
        <p14:creationId xmlns:p14="http://schemas.microsoft.com/office/powerpoint/2010/main" val="2125402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60C4-C799-C949-4F33-8833FF95814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4256888-3F84-C215-2588-0D7D0D19FCFD}"/>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Contraindications of calcium channel blockers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Cardiogenic shock</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Recent MI</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Heart failure</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AV block</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Indication of CCB—as a add on after beta blockers, nitrates, ACE inhibitors</a:t>
            </a:r>
            <a:endParaRPr lang="en-IN" sz="18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Useful in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prinzmetal</a:t>
            </a:r>
            <a:r>
              <a:rPr lang="en-IN" sz="1800" dirty="0">
                <a:effectLst/>
                <a:latin typeface="Calibri" panose="020F0502020204030204" pitchFamily="34" charset="0"/>
                <a:ea typeface="Calibri" panose="020F0502020204030204" pitchFamily="34" charset="0"/>
                <a:cs typeface="Times New Roman" panose="02020603050405020304" pitchFamily="18" charset="0"/>
              </a:rPr>
              <a:t> angina in conjunction with nitrates</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620396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2DD3-1D06-5555-B975-A26774E03326}"/>
              </a:ext>
            </a:extLst>
          </p:cNvPr>
          <p:cNvSpPr>
            <a:spLocks noGrp="1"/>
          </p:cNvSpPr>
          <p:nvPr>
            <p:ph type="title"/>
          </p:nvPr>
        </p:nvSpPr>
        <p:spPr/>
        <p:txBody>
          <a:bodyPr>
            <a:normAutofit/>
          </a:bodyPr>
          <a:lstStyle/>
          <a:p>
            <a:r>
              <a:rPr lang="en-IN" sz="3200" kern="0" dirty="0">
                <a:effectLst/>
                <a:latin typeface="Calibri Light" panose="020F0302020204030204" pitchFamily="34" charset="0"/>
                <a:ea typeface="Times New Roman" panose="02020603050405020304" pitchFamily="18" charset="0"/>
                <a:cs typeface="Times New Roman" panose="02020603050405020304" pitchFamily="18" charset="0"/>
              </a:rPr>
              <a:t>Ranolazine</a:t>
            </a:r>
            <a:endParaRPr lang="en-IN" sz="3200" dirty="0"/>
          </a:p>
        </p:txBody>
      </p:sp>
      <p:sp>
        <p:nvSpPr>
          <p:cNvPr id="3" name="Content Placeholder 2">
            <a:extLst>
              <a:ext uri="{FF2B5EF4-FFF2-40B4-BE49-F238E27FC236}">
                <a16:creationId xmlns:a16="http://schemas.microsoft.com/office/drawing/2014/main" id="{52EF472C-BC98-BC20-190E-18490DBECD40}"/>
              </a:ext>
            </a:extLst>
          </p:cNvPr>
          <p:cNvSpPr>
            <a:spLocks noGrp="1"/>
          </p:cNvSpPr>
          <p:nvPr>
            <p:ph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Piperazine derivative ---Selective inhibitor of late sodium influx in myocytes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decreased myocardial contractility</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Improves exercise tolerance in patients with CAD</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No effect on heart rate and BP</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Metabolic modulation—shift myocardial substrate uptake from fatty acid to glucose</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Reduction in calcium overload in ischemic myocytes via inhibition of the late inward sodium channel</a:t>
            </a:r>
          </a:p>
          <a:p>
            <a:pPr marL="0" indent="0">
              <a:buNone/>
            </a:pPr>
            <a:endParaRPr lang="en-IN" dirty="0"/>
          </a:p>
        </p:txBody>
      </p:sp>
    </p:spTree>
    <p:extLst>
      <p:ext uri="{BB962C8B-B14F-4D97-AF65-F5344CB8AC3E}">
        <p14:creationId xmlns:p14="http://schemas.microsoft.com/office/powerpoint/2010/main" val="597199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F52D-B242-7026-7848-21575594B28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26468D6-65D1-78B0-3CEF-3BD558F78D86}"/>
              </a:ext>
            </a:extLst>
          </p:cNvPr>
          <p:cNvSpPr>
            <a:spLocks noGrp="1"/>
          </p:cNvSpPr>
          <p:nvPr>
            <p:ph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Effect in myocyte</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Preserves tissue level ATP</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Improves myocardial contractile function</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Reduces the extend of irreversible myocardial injury</a:t>
            </a:r>
          </a:p>
          <a:p>
            <a:pPr marL="342900" lvl="0" indent="-342900">
              <a:lnSpc>
                <a:spcPct val="107000"/>
              </a:lnSpc>
              <a:spcAft>
                <a:spcPts val="800"/>
              </a:spcAft>
              <a:buFont typeface="Symbol" panose="05050102010706020507" pitchFamily="18" charset="2"/>
              <a:buChar char=""/>
            </a:pPr>
            <a:r>
              <a:rPr lang="en-IN" sz="1800" dirty="0" err="1">
                <a:effectLst/>
                <a:latin typeface="Calibri" panose="020F0502020204030204" pitchFamily="34" charset="0"/>
                <a:ea typeface="Calibri" panose="020F0502020204030204" pitchFamily="34" charset="0"/>
                <a:cs typeface="Times New Roman" panose="02020603050405020304" pitchFamily="18" charset="0"/>
              </a:rPr>
              <a:t>Coexistant</a:t>
            </a:r>
            <a:r>
              <a:rPr lang="en-IN" sz="1800" dirty="0">
                <a:effectLst/>
                <a:latin typeface="Calibri" panose="020F0502020204030204" pitchFamily="34" charset="0"/>
                <a:ea typeface="Calibri" panose="020F0502020204030204" pitchFamily="34" charset="0"/>
                <a:cs typeface="Times New Roman" panose="02020603050405020304" pitchFamily="18" charset="0"/>
              </a:rPr>
              <a:t> anti arrhythmic action –due to sodium channel blockade</a:t>
            </a:r>
          </a:p>
          <a:p>
            <a:pPr marL="0" indent="0">
              <a:buNone/>
            </a:pPr>
            <a:endParaRPr lang="en-IN" sz="1800" dirty="0"/>
          </a:p>
        </p:txBody>
      </p:sp>
    </p:spTree>
    <p:extLst>
      <p:ext uri="{BB962C8B-B14F-4D97-AF65-F5344CB8AC3E}">
        <p14:creationId xmlns:p14="http://schemas.microsoft.com/office/powerpoint/2010/main" val="4248920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8765-5E03-2251-FD98-E4338861FE4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E3EF9DF-1712-A380-FA48-9CA582C7A2D6}"/>
              </a:ext>
            </a:extLst>
          </p:cNvPr>
          <p:cNvSpPr>
            <a:spLocks noGrp="1"/>
          </p:cNvSpPr>
          <p:nvPr>
            <p:ph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Adverse effect—QT prolongation</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Dose 500-1000 1-0-1</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Contraindications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Cirrhosis liver</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QTc prolongation and Qt prolonging drugs—non dihydropyridine CCBs, quinolones, azole </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Dose modification required in kidney disease</a:t>
            </a:r>
          </a:p>
        </p:txBody>
      </p:sp>
    </p:spTree>
    <p:extLst>
      <p:ext uri="{BB962C8B-B14F-4D97-AF65-F5344CB8AC3E}">
        <p14:creationId xmlns:p14="http://schemas.microsoft.com/office/powerpoint/2010/main" val="786770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DB49-C78D-2700-F174-75E6A107F7A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161F7E1-1D95-7FDC-059C-FE39CA2773BF}"/>
              </a:ext>
            </a:extLst>
          </p:cNvPr>
          <p:cNvSpPr>
            <a:spLocks noGrp="1"/>
          </p:cNvSpPr>
          <p:nvPr>
            <p:ph idx="1"/>
          </p:nvPr>
        </p:nvSpPr>
        <p:spPr/>
        <p:txBody>
          <a:bodyPr/>
          <a:lstStyle/>
          <a:p>
            <a:pPr marL="0" lvl="0" indent="0">
              <a:lnSpc>
                <a:spcPct val="107000"/>
              </a:lnSpc>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CARISA—Combination assessment of Ranolazine in stable angina —CCB (amlodipine, diltiazem) and betablocker (atenolol) + ranolazine 750-1000mg BD—significantly increased time to onset of angina and exercise performance compared with placebo</a:t>
            </a:r>
          </a:p>
          <a:p>
            <a:pPr marL="457200">
              <a:lnSpc>
                <a:spcPct val="107000"/>
              </a:lnSpc>
            </a:pPr>
            <a:r>
              <a:rPr lang="en-IN" sz="1800" dirty="0">
                <a:effectLst/>
                <a:latin typeface="Calibri" panose="020F0502020204030204" pitchFamily="34" charset="0"/>
                <a:ea typeface="Calibri" panose="020F0502020204030204" pitchFamily="34" charset="0"/>
                <a:cs typeface="Times New Roman" panose="02020603050405020304" pitchFamily="18" charset="0"/>
              </a:rPr>
              <a:t>Also decreased frequency of angina </a:t>
            </a:r>
          </a:p>
          <a:p>
            <a:pPr marL="0" lvl="0" indent="0">
              <a:lnSpc>
                <a:spcPct val="107000"/>
              </a:lnSpc>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MERLIN-TIMI 36—placebo v/s ranolazine –in ACS NSTEMI</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Indication</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reserve drug for persistent symptoms despite maximal medical therapy or patients unable to tolerate other antianginal therapies because of adverse effects</a:t>
            </a:r>
          </a:p>
          <a:p>
            <a:pPr marL="0" indent="0">
              <a:buNone/>
            </a:pPr>
            <a:endParaRPr lang="en-IN" dirty="0"/>
          </a:p>
        </p:txBody>
      </p:sp>
    </p:spTree>
    <p:extLst>
      <p:ext uri="{BB962C8B-B14F-4D97-AF65-F5344CB8AC3E}">
        <p14:creationId xmlns:p14="http://schemas.microsoft.com/office/powerpoint/2010/main" val="2148653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9B1C-A2A3-8E1D-B6F0-4434360F4596}"/>
              </a:ext>
            </a:extLst>
          </p:cNvPr>
          <p:cNvSpPr>
            <a:spLocks noGrp="1"/>
          </p:cNvSpPr>
          <p:nvPr>
            <p:ph type="title"/>
          </p:nvPr>
        </p:nvSpPr>
        <p:spPr/>
        <p:txBody>
          <a:bodyPr>
            <a:normAutofit/>
          </a:bodyPr>
          <a:lstStyle/>
          <a:p>
            <a:r>
              <a:rPr lang="en-IN" sz="3200" dirty="0"/>
              <a:t>Nicorandil</a:t>
            </a:r>
          </a:p>
        </p:txBody>
      </p:sp>
      <p:sp>
        <p:nvSpPr>
          <p:cNvPr id="3" name="Content Placeholder 2">
            <a:extLst>
              <a:ext uri="{FF2B5EF4-FFF2-40B4-BE49-F238E27FC236}">
                <a16:creationId xmlns:a16="http://schemas.microsoft.com/office/drawing/2014/main" id="{869DBBBF-0317-46BD-9564-8D040D3A9336}"/>
              </a:ext>
            </a:extLst>
          </p:cNvPr>
          <p:cNvSpPr>
            <a:spLocks noGrp="1"/>
          </p:cNvSpPr>
          <p:nvPr>
            <p:ph idx="1"/>
          </p:nvPr>
        </p:nvSpPr>
        <p:spPr/>
        <p:txBody>
          <a:bodyPr/>
          <a:lstStyle/>
          <a:p>
            <a:pPr marL="0" indent="0">
              <a:buNone/>
            </a:pPr>
            <a:r>
              <a:rPr lang="en-IN" sz="1800" dirty="0">
                <a:latin typeface="+mj-lt"/>
              </a:rPr>
              <a:t>Nitrate derivative of nicotinamide</a:t>
            </a:r>
          </a:p>
          <a:p>
            <a:pPr marL="0" indent="0">
              <a:buNone/>
            </a:pPr>
            <a:endParaRPr lang="en-IN" sz="1800" dirty="0">
              <a:latin typeface="+mj-lt"/>
            </a:endParaRPr>
          </a:p>
          <a:p>
            <a:pPr marL="0" indent="0">
              <a:buNone/>
            </a:pPr>
            <a:r>
              <a:rPr lang="en-IN" sz="1800" dirty="0">
                <a:latin typeface="+mj-lt"/>
              </a:rPr>
              <a:t>IONA – impact Of Nicorandil on Angina trial– compared to placebo—decreased—</a:t>
            </a:r>
          </a:p>
          <a:p>
            <a:r>
              <a:rPr lang="en-IN" sz="1800" dirty="0">
                <a:latin typeface="+mj-lt"/>
              </a:rPr>
              <a:t>Composite of coronary heart disease death + Non fatal MI + Unplanned hospital admission for suspected ACS syndrome</a:t>
            </a:r>
          </a:p>
          <a:p>
            <a:r>
              <a:rPr lang="en-IN" sz="1800" dirty="0">
                <a:latin typeface="+mj-lt"/>
              </a:rPr>
              <a:t>No effect on death from ischemic heart disease or non fatal MI</a:t>
            </a:r>
          </a:p>
          <a:p>
            <a:endParaRPr lang="en-IN" sz="1800" dirty="0">
              <a:latin typeface="+mj-lt"/>
            </a:endParaRPr>
          </a:p>
          <a:p>
            <a:pPr marL="0" indent="0">
              <a:buNone/>
            </a:pPr>
            <a:r>
              <a:rPr lang="en-IN" sz="1800" dirty="0">
                <a:latin typeface="+mj-lt"/>
              </a:rPr>
              <a:t>Recommendation – second line drug in patients with CCS</a:t>
            </a:r>
          </a:p>
          <a:p>
            <a:endParaRPr lang="en-IN" sz="1800" dirty="0">
              <a:latin typeface="+mj-lt"/>
            </a:endParaRPr>
          </a:p>
          <a:p>
            <a:pPr marL="0" indent="0">
              <a:buNone/>
            </a:pPr>
            <a:endParaRPr lang="en-IN" sz="1800" dirty="0">
              <a:latin typeface="+mj-lt"/>
            </a:endParaRPr>
          </a:p>
          <a:p>
            <a:pPr marL="0" indent="0">
              <a:buNone/>
            </a:pPr>
            <a:endParaRPr lang="en-IN" sz="1800" dirty="0">
              <a:latin typeface="+mj-lt"/>
            </a:endParaRPr>
          </a:p>
          <a:p>
            <a:endParaRPr lang="en-IN" sz="1800" dirty="0">
              <a:latin typeface="+mj-lt"/>
            </a:endParaRPr>
          </a:p>
          <a:p>
            <a:pPr marL="0" indent="0">
              <a:buNone/>
            </a:pPr>
            <a:endParaRPr lang="en-IN" dirty="0"/>
          </a:p>
        </p:txBody>
      </p:sp>
    </p:spTree>
    <p:extLst>
      <p:ext uri="{BB962C8B-B14F-4D97-AF65-F5344CB8AC3E}">
        <p14:creationId xmlns:p14="http://schemas.microsoft.com/office/powerpoint/2010/main" val="3976649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CB92-AF5D-B467-C5AA-A81A385F5B39}"/>
              </a:ext>
            </a:extLst>
          </p:cNvPr>
          <p:cNvSpPr>
            <a:spLocks noGrp="1"/>
          </p:cNvSpPr>
          <p:nvPr>
            <p:ph type="title"/>
          </p:nvPr>
        </p:nvSpPr>
        <p:spPr/>
        <p:txBody>
          <a:bodyPr>
            <a:normAutofit/>
          </a:bodyPr>
          <a:lstStyle/>
          <a:p>
            <a:r>
              <a:rPr lang="en-IN" sz="3200" dirty="0"/>
              <a:t>Trimetazidine</a:t>
            </a:r>
          </a:p>
        </p:txBody>
      </p:sp>
      <p:sp>
        <p:nvSpPr>
          <p:cNvPr id="3" name="Content Placeholder 2">
            <a:extLst>
              <a:ext uri="{FF2B5EF4-FFF2-40B4-BE49-F238E27FC236}">
                <a16:creationId xmlns:a16="http://schemas.microsoft.com/office/drawing/2014/main" id="{67FD948A-BD6D-3209-76F7-3B2E7858530E}"/>
              </a:ext>
            </a:extLst>
          </p:cNvPr>
          <p:cNvSpPr>
            <a:spLocks noGrp="1"/>
          </p:cNvSpPr>
          <p:nvPr>
            <p:ph idx="1"/>
          </p:nvPr>
        </p:nvSpPr>
        <p:spPr/>
        <p:txBody>
          <a:bodyPr>
            <a:normAutofit/>
          </a:bodyPr>
          <a:lstStyle/>
          <a:p>
            <a:r>
              <a:rPr lang="en-IN" sz="1800" dirty="0"/>
              <a:t>Improved exercise induce ischemia symptoms when added to Beta blocker</a:t>
            </a:r>
          </a:p>
          <a:p>
            <a:endParaRPr lang="en-IN" sz="1800" dirty="0"/>
          </a:p>
          <a:p>
            <a:r>
              <a:rPr lang="en-IN" sz="1800" dirty="0"/>
              <a:t>Dose 35mg BD</a:t>
            </a:r>
          </a:p>
          <a:p>
            <a:endParaRPr lang="en-IN" sz="1800" dirty="0"/>
          </a:p>
          <a:p>
            <a:pPr marL="0" indent="0">
              <a:buNone/>
            </a:pPr>
            <a:r>
              <a:rPr lang="en-IN" sz="1800" dirty="0"/>
              <a:t>Contraindication– movement disorders—</a:t>
            </a:r>
          </a:p>
          <a:p>
            <a:r>
              <a:rPr lang="en-IN" sz="1800" dirty="0"/>
              <a:t>Parkinsonism</a:t>
            </a:r>
          </a:p>
          <a:p>
            <a:r>
              <a:rPr lang="en-IN" sz="1800" dirty="0"/>
              <a:t>Restless leg syndrome</a:t>
            </a:r>
          </a:p>
        </p:txBody>
      </p:sp>
    </p:spTree>
    <p:extLst>
      <p:ext uri="{BB962C8B-B14F-4D97-AF65-F5344CB8AC3E}">
        <p14:creationId xmlns:p14="http://schemas.microsoft.com/office/powerpoint/2010/main" val="684225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6F3C-7B00-7BD6-C39C-7E2D0C5C7D94}"/>
              </a:ext>
            </a:extLst>
          </p:cNvPr>
          <p:cNvSpPr>
            <a:spLocks noGrp="1"/>
          </p:cNvSpPr>
          <p:nvPr>
            <p:ph type="title"/>
          </p:nvPr>
        </p:nvSpPr>
        <p:spPr/>
        <p:txBody>
          <a:bodyPr>
            <a:normAutofit/>
          </a:bodyPr>
          <a:lstStyle/>
          <a:p>
            <a:r>
              <a:rPr lang="en-IN" sz="3200" kern="0" dirty="0">
                <a:effectLst/>
                <a:latin typeface="Calibri Light" panose="020F0302020204030204" pitchFamily="34" charset="0"/>
                <a:ea typeface="Times New Roman" panose="02020603050405020304" pitchFamily="18" charset="0"/>
                <a:cs typeface="Times New Roman" panose="02020603050405020304" pitchFamily="18" charset="0"/>
              </a:rPr>
              <a:t>Ivabradine</a:t>
            </a:r>
            <a:endParaRPr lang="en-IN" sz="3200" dirty="0"/>
          </a:p>
        </p:txBody>
      </p:sp>
      <p:sp>
        <p:nvSpPr>
          <p:cNvPr id="3" name="Content Placeholder 2">
            <a:extLst>
              <a:ext uri="{FF2B5EF4-FFF2-40B4-BE49-F238E27FC236}">
                <a16:creationId xmlns:a16="http://schemas.microsoft.com/office/drawing/2014/main" id="{54D3FB6E-8924-4A27-F70E-AE00627F8FD2}"/>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MOA—inhibit funny current channel</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Indications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heart failure with HR &gt;70 in sinus rhythm in patient with LVEF &lt; 35%</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T1/2—6hrs</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Adverse effects—bradycardia, AF, visual brightness, hypertension, QT prolongation</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Dosing</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5-2.5mg BD max 7.5mg BD</a:t>
            </a:r>
          </a:p>
          <a:p>
            <a:pPr marL="0" indent="0">
              <a:buNone/>
            </a:pPr>
            <a:endParaRPr lang="en-IN" dirty="0"/>
          </a:p>
        </p:txBody>
      </p:sp>
    </p:spTree>
    <p:extLst>
      <p:ext uri="{BB962C8B-B14F-4D97-AF65-F5344CB8AC3E}">
        <p14:creationId xmlns:p14="http://schemas.microsoft.com/office/powerpoint/2010/main" val="232073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65CB4-0041-6EC7-6C5D-8660FF8F9D94}"/>
              </a:ext>
            </a:extLst>
          </p:cNvPr>
          <p:cNvSpPr>
            <a:spLocks noGrp="1"/>
          </p:cNvSpPr>
          <p:nvPr>
            <p:ph type="title"/>
          </p:nvPr>
        </p:nvSpPr>
        <p:spPr/>
        <p:txBody>
          <a:bodyPr/>
          <a:lstStyle/>
          <a:p>
            <a:r>
              <a:rPr lang="en-IN" dirty="0"/>
              <a:t>Pathophysiology </a:t>
            </a:r>
          </a:p>
        </p:txBody>
      </p:sp>
      <p:pic>
        <p:nvPicPr>
          <p:cNvPr id="7" name="Content Placeholder 6">
            <a:extLst>
              <a:ext uri="{FF2B5EF4-FFF2-40B4-BE49-F238E27FC236}">
                <a16:creationId xmlns:a16="http://schemas.microsoft.com/office/drawing/2014/main" id="{EA0C4BE3-26AC-080A-A9C9-C2CC9F69D96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0187" y="2108070"/>
            <a:ext cx="5731625" cy="3786447"/>
          </a:xfrm>
          <a:prstGeom prst="rect">
            <a:avLst/>
          </a:prstGeom>
        </p:spPr>
      </p:pic>
    </p:spTree>
    <p:extLst>
      <p:ext uri="{BB962C8B-B14F-4D97-AF65-F5344CB8AC3E}">
        <p14:creationId xmlns:p14="http://schemas.microsoft.com/office/powerpoint/2010/main" val="1912420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DF56-28AF-0959-C85A-FE9218A73374}"/>
              </a:ext>
            </a:extLst>
          </p:cNvPr>
          <p:cNvSpPr>
            <a:spLocks noGrp="1"/>
          </p:cNvSpPr>
          <p:nvPr>
            <p:ph type="title"/>
          </p:nvPr>
        </p:nvSpPr>
        <p:spPr/>
        <p:txBody>
          <a:bodyPr>
            <a:normAutofit/>
          </a:bodyPr>
          <a:lstStyle/>
          <a:p>
            <a:r>
              <a:rPr lang="en-IN" sz="3200" dirty="0"/>
              <a:t>Angiotensin converting enzyme inhibitors</a:t>
            </a:r>
          </a:p>
        </p:txBody>
      </p:sp>
      <p:sp>
        <p:nvSpPr>
          <p:cNvPr id="3" name="Content Placeholder 2">
            <a:extLst>
              <a:ext uri="{FF2B5EF4-FFF2-40B4-BE49-F238E27FC236}">
                <a16:creationId xmlns:a16="http://schemas.microsoft.com/office/drawing/2014/main" id="{220CB5F5-63A1-18DC-C56D-87D8093F6CC4}"/>
              </a:ext>
            </a:extLst>
          </p:cNvPr>
          <p:cNvSpPr>
            <a:spLocks noGrp="1"/>
          </p:cNvSpPr>
          <p:nvPr>
            <p:ph idx="1"/>
          </p:nvPr>
        </p:nvSpPr>
        <p:spPr/>
        <p:txBody>
          <a:bodyPr>
            <a:normAutofit/>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Long term ACE inhibition – reduces cardiovascular death, recurrent MI, stroke—in intermediate and high risk patients with CCS</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HOPE trial—Heart outcomes prevention evaluation—Ramipril 10mg/day v/s placebo in – patients with CAD, stroke, Peripheral vascular disease or diabetes + one other cardiovascular risk factor</a:t>
            </a:r>
            <a:endParaRPr lang="en-IN"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rampril</a:t>
            </a:r>
            <a:r>
              <a:rPr lang="en-IN" sz="1800" dirty="0">
                <a:effectLst/>
                <a:latin typeface="Calibri" panose="020F0502020204030204" pitchFamily="34" charset="0"/>
                <a:ea typeface="Calibri" panose="020F0502020204030204" pitchFamily="34" charset="0"/>
                <a:cs typeface="Times New Roman" panose="02020603050405020304" pitchFamily="18" charset="0"/>
              </a:rPr>
              <a:t> resulted in significant reduction in the rate of death from cardiovascular causes, MI and stroke over 5yrs 14% v/s 17.8% HR 0.78</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It also reduced incidence of diabetes</a:t>
            </a:r>
          </a:p>
          <a:p>
            <a:pPr marL="0" indent="0">
              <a:lnSpc>
                <a:spcPct val="107000"/>
              </a:lnSpc>
              <a:spcAft>
                <a:spcPts val="800"/>
              </a:spcAft>
              <a:buNone/>
            </a:pP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EUROPA trial—European trial on Reduction of cardiac events with perindopril in Stable coronary artery disease – patient with CCS and relatively lower risk profiles—perindopril reduced cardiovascular disease outcomes</a:t>
            </a:r>
            <a:r>
              <a:rPr lang="en-IN" sz="1800"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490016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5C9C-52B0-A5A1-8286-32BF0382145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025BD5B-70B3-FBC8-CC0F-65BC4DB89FC7}"/>
              </a:ext>
            </a:extLst>
          </p:cNvPr>
          <p:cNvSpPr>
            <a:spLocks noGrp="1"/>
          </p:cNvSpPr>
          <p:nvPr>
            <p:ph idx="1"/>
          </p:nvPr>
        </p:nvSpPr>
        <p:spPr/>
        <p:txBody>
          <a:bodyPr>
            <a:normAutofit/>
          </a:bodyPr>
          <a:lstStyle/>
          <a:p>
            <a:pPr marL="0" indent="0">
              <a:lnSpc>
                <a:spcPct val="107000"/>
              </a:lnSpc>
              <a:spcAft>
                <a:spcPts val="800"/>
              </a:spcAft>
              <a:buNone/>
            </a:pPr>
            <a:r>
              <a:rPr lang="en-IN" sz="1900" dirty="0">
                <a:effectLst/>
                <a:latin typeface="Calibri" panose="020F0502020204030204" pitchFamily="34" charset="0"/>
                <a:ea typeface="Calibri" panose="020F0502020204030204" pitchFamily="34" charset="0"/>
                <a:cs typeface="Times New Roman" panose="02020603050405020304" pitchFamily="18" charset="0"/>
              </a:rPr>
              <a:t>PEACE trial—prevention of events with Angiotensin converting enzyme inhibitor therapy—patient with normal LV function, optimal lipid profiles and prior revascularization—benefit was not clear</a:t>
            </a:r>
            <a:r>
              <a:rPr lang="en-IN" sz="1900"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900" dirty="0" err="1">
                <a:effectLst/>
                <a:latin typeface="Calibri" panose="020F0502020204030204" pitchFamily="34" charset="0"/>
                <a:ea typeface="Calibri" panose="020F0502020204030204" pitchFamily="34" charset="0"/>
                <a:cs typeface="Times New Roman" panose="02020603050405020304" pitchFamily="18" charset="0"/>
              </a:rPr>
              <a:t>Metaanalysis</a:t>
            </a:r>
            <a:r>
              <a:rPr lang="en-IN" sz="1900" dirty="0">
                <a:effectLst/>
                <a:latin typeface="Calibri" panose="020F0502020204030204" pitchFamily="34" charset="0"/>
                <a:ea typeface="Calibri" panose="020F0502020204030204" pitchFamily="34" charset="0"/>
                <a:cs typeface="Times New Roman" panose="02020603050405020304" pitchFamily="18" charset="0"/>
              </a:rPr>
              <a:t> showed ACE inhibitors reduced Cardiovascular outcomes in patients with CAD without heart failure—when compared with placebo only not with other medications</a:t>
            </a:r>
            <a:r>
              <a:rPr lang="en-IN" sz="1900"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1477438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E7C6-07AD-05C3-C698-936A97E7DF0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F9A51B2-563C-CE6E-0BA9-38F029F60753}"/>
              </a:ext>
            </a:extLst>
          </p:cNvPr>
          <p:cNvSpPr>
            <a:spLocks noGrp="1"/>
          </p:cNvSpPr>
          <p:nvPr>
            <p:ph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Role in SIHD</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Reduces risk of future ischemic event</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Reduction in LVH, vascular hypertrophy, plaque rupture and thrombosis</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Favourable influence on myocardial oxygen supply demand relationships an coronary endothelial vasomotor function</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ARBs as effective alternatives to ACE inhibitors </a:t>
            </a:r>
          </a:p>
          <a:p>
            <a:pPr marL="0" indent="0">
              <a:buNone/>
            </a:pPr>
            <a:endParaRPr lang="en-IN" dirty="0"/>
          </a:p>
        </p:txBody>
      </p:sp>
    </p:spTree>
    <p:extLst>
      <p:ext uri="{BB962C8B-B14F-4D97-AF65-F5344CB8AC3E}">
        <p14:creationId xmlns:p14="http://schemas.microsoft.com/office/powerpoint/2010/main" val="7644882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CDE6-E93E-365D-7005-7DDD2743E7A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CAAA635-74E6-DC04-0869-FBFDE6ABBBED}"/>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Indications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Class 1—all CAD with LV dysfunction, hypertension, diabetes, CKD</a:t>
            </a:r>
            <a:r>
              <a:rPr lang="en-IN" sz="1800"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Class 2a—in CAD and other vascular disease</a:t>
            </a:r>
            <a:r>
              <a:rPr lang="en-IN" sz="1800" baseline="30000" dirty="0">
                <a:effectLst/>
                <a:latin typeface="Calibri" panose="020F0502020204030204" pitchFamily="34" charset="0"/>
                <a:ea typeface="Calibri" panose="020F0502020204030204" pitchFamily="34" charset="0"/>
                <a:cs typeface="Times New Roman" panose="02020603050405020304" pitchFamily="18" charset="0"/>
              </a:rPr>
              <a:t>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514412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B3A0-55E6-2D03-6A30-78F69485CDBC}"/>
              </a:ext>
            </a:extLst>
          </p:cNvPr>
          <p:cNvSpPr>
            <a:spLocks noGrp="1"/>
          </p:cNvSpPr>
          <p:nvPr>
            <p:ph type="title"/>
          </p:nvPr>
        </p:nvSpPr>
        <p:spPr/>
        <p:txBody>
          <a:bodyPr>
            <a:normAutofit/>
          </a:bodyPr>
          <a:lstStyle/>
          <a:p>
            <a:r>
              <a:rPr lang="en-IN" sz="3200" b="1" kern="0" dirty="0">
                <a:effectLst/>
                <a:latin typeface="Calibri Light" panose="020F0302020204030204" pitchFamily="34" charset="0"/>
                <a:ea typeface="Times New Roman" panose="02020603050405020304" pitchFamily="18" charset="0"/>
                <a:cs typeface="Times New Roman" panose="02020603050405020304" pitchFamily="18" charset="0"/>
              </a:rPr>
              <a:t>Antiplatelets</a:t>
            </a:r>
            <a:endParaRPr lang="en-IN" sz="3200" dirty="0"/>
          </a:p>
        </p:txBody>
      </p:sp>
      <p:sp>
        <p:nvSpPr>
          <p:cNvPr id="3" name="Content Placeholder 2">
            <a:extLst>
              <a:ext uri="{FF2B5EF4-FFF2-40B4-BE49-F238E27FC236}">
                <a16:creationId xmlns:a16="http://schemas.microsoft.com/office/drawing/2014/main" id="{98E9B914-043F-F083-61E8-10BDC2606BAB}"/>
              </a:ext>
            </a:extLst>
          </p:cNvPr>
          <p:cNvSpPr>
            <a:spLocks noGrp="1"/>
          </p:cNvSpPr>
          <p:nvPr>
            <p:ph idx="1"/>
          </p:nvPr>
        </p:nvSpPr>
        <p:spPr/>
        <p:txBody>
          <a:bodyPr>
            <a:normAutofit fontScale="77500" lnSpcReduction="20000"/>
          </a:bodyPr>
          <a:lstStyle/>
          <a:p>
            <a:pPr marL="0" indent="0">
              <a:lnSpc>
                <a:spcPct val="107000"/>
              </a:lnSpc>
              <a:spcAft>
                <a:spcPts val="800"/>
              </a:spcAft>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platelet aggregation is an important step in the pathogenesis of MI following plaque rupture </a:t>
            </a:r>
          </a:p>
          <a:p>
            <a:pPr marL="0" indent="0">
              <a:lnSpc>
                <a:spcPct val="107000"/>
              </a:lnSpc>
              <a:spcAft>
                <a:spcPts val="800"/>
              </a:spcAft>
              <a:buNone/>
            </a:pPr>
            <a:endParaRPr lang="en-IN"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Aspirin—irreversibly inhibiting cyclooxygenase-1 and decreased synthesis of platelet thromboxane A2</a:t>
            </a:r>
          </a:p>
          <a:p>
            <a:pPr marL="0" indent="0">
              <a:lnSpc>
                <a:spcPct val="107000"/>
              </a:lnSpc>
              <a:spcAft>
                <a:spcPts val="800"/>
              </a:spcAft>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Aspirin v/s placebo—decrease major vascular events without a significant increase in the risk of </a:t>
            </a:r>
            <a:r>
              <a:rPr lang="en-IN" sz="2100" dirty="0" err="1">
                <a:effectLst/>
                <a:latin typeface="Calibri" panose="020F0502020204030204" pitchFamily="34" charset="0"/>
                <a:ea typeface="Calibri" panose="020F0502020204030204" pitchFamily="34" charset="0"/>
                <a:cs typeface="Times New Roman" panose="02020603050405020304" pitchFamily="18" charset="0"/>
              </a:rPr>
              <a:t>hemorrhagic</a:t>
            </a:r>
            <a:r>
              <a:rPr lang="en-IN" sz="2100" dirty="0">
                <a:effectLst/>
                <a:latin typeface="Calibri" panose="020F0502020204030204" pitchFamily="34" charset="0"/>
                <a:ea typeface="Calibri" panose="020F0502020204030204" pitchFamily="34" charset="0"/>
                <a:cs typeface="Times New Roman" panose="02020603050405020304" pitchFamily="18" charset="0"/>
              </a:rPr>
              <a:t> stroke</a:t>
            </a:r>
          </a:p>
          <a:p>
            <a:pPr marL="342900" lvl="0" indent="-342900">
              <a:lnSpc>
                <a:spcPct val="107000"/>
              </a:lnSpc>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MI- 4.3% v/s 5.3% per year RR-0.69</a:t>
            </a:r>
          </a:p>
          <a:p>
            <a:pPr marL="342900" lvl="0" indent="-342900">
              <a:lnSpc>
                <a:spcPct val="107000"/>
              </a:lnSpc>
              <a:spcAft>
                <a:spcPts val="800"/>
              </a:spcAft>
              <a:buFont typeface="Symbol" panose="05050102010706020507" pitchFamily="18" charset="2"/>
              <a:buChar char=""/>
            </a:pPr>
            <a:r>
              <a:rPr lang="en-IN" sz="2100" dirty="0">
                <a:effectLst/>
                <a:latin typeface="Calibri" panose="020F0502020204030204" pitchFamily="34" charset="0"/>
                <a:ea typeface="Calibri" panose="020F0502020204030204" pitchFamily="34" charset="0"/>
                <a:cs typeface="Times New Roman" panose="02020603050405020304" pitchFamily="18" charset="0"/>
              </a:rPr>
              <a:t>Stroke—2.08% v/s 2.54% per year RR 0.81</a:t>
            </a:r>
          </a:p>
          <a:p>
            <a:pPr marL="0" indent="0">
              <a:lnSpc>
                <a:spcPct val="107000"/>
              </a:lnSpc>
              <a:spcAft>
                <a:spcPts val="800"/>
              </a:spcAft>
              <a:buNone/>
            </a:pPr>
            <a:endParaRPr lang="en-IN"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Dose of aspirin recommended for secondary prevention of MI in patients with CCS—AHA/ACC class 1 recommendation</a:t>
            </a:r>
          </a:p>
          <a:p>
            <a:pPr marL="0" indent="0">
              <a:lnSpc>
                <a:spcPct val="107000"/>
              </a:lnSpc>
              <a:spcAft>
                <a:spcPts val="800"/>
              </a:spcAft>
              <a:buNone/>
            </a:pPr>
            <a:r>
              <a:rPr lang="en-IN" sz="2100" dirty="0">
                <a:effectLst/>
                <a:latin typeface="Calibri" panose="020F0502020204030204" pitchFamily="34" charset="0"/>
                <a:ea typeface="Calibri" panose="020F0502020204030204" pitchFamily="34" charset="0"/>
                <a:cs typeface="Times New Roman" panose="02020603050405020304" pitchFamily="18" charset="0"/>
              </a:rPr>
              <a:t>75-162mg/day</a:t>
            </a:r>
          </a:p>
          <a:p>
            <a:pPr marL="0" indent="0">
              <a:buNone/>
            </a:pPr>
            <a:endParaRPr lang="en-IN" dirty="0"/>
          </a:p>
        </p:txBody>
      </p:sp>
    </p:spTree>
    <p:extLst>
      <p:ext uri="{BB962C8B-B14F-4D97-AF65-F5344CB8AC3E}">
        <p14:creationId xmlns:p14="http://schemas.microsoft.com/office/powerpoint/2010/main" val="3949477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0D15-43D7-870A-1992-02AFBC1848E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D2FE6FBC-FF5B-06D0-4B92-FA907EF19776}"/>
              </a:ext>
            </a:extLst>
          </p:cNvPr>
          <p:cNvSpPr>
            <a:spLocks noGrp="1"/>
          </p:cNvSpPr>
          <p:nvPr>
            <p:ph idx="1"/>
          </p:nvPr>
        </p:nvSpPr>
        <p:spPr/>
        <p:txBody>
          <a:bodyPr>
            <a:normAutofit lnSpcReduction="10000"/>
          </a:bodyPr>
          <a:lstStyle/>
          <a:p>
            <a:pPr marL="0" indent="0">
              <a:lnSpc>
                <a:spcPct val="107000"/>
              </a:lnSpc>
              <a:spcAft>
                <a:spcPts val="800"/>
              </a:spcAft>
              <a:buNone/>
            </a:pPr>
            <a:r>
              <a:rPr lang="en-IN" sz="1900" dirty="0">
                <a:effectLst/>
                <a:latin typeface="Calibri" panose="020F0502020204030204" pitchFamily="34" charset="0"/>
                <a:ea typeface="Calibri" panose="020F0502020204030204" pitchFamily="34" charset="0"/>
                <a:cs typeface="Times New Roman" panose="02020603050405020304" pitchFamily="18" charset="0"/>
              </a:rPr>
              <a:t>Clopidogrel—thienopyridine derivative—inhibit platelet aggregation by—irreversible inhibition of ADP P2Y12 receptor </a:t>
            </a:r>
          </a:p>
          <a:p>
            <a:pPr marL="0" indent="0">
              <a:lnSpc>
                <a:spcPct val="107000"/>
              </a:lnSpc>
              <a:spcAft>
                <a:spcPts val="800"/>
              </a:spcAft>
              <a:buNone/>
            </a:pPr>
            <a:r>
              <a:rPr lang="en-IN" sz="1900" dirty="0">
                <a:effectLst/>
                <a:latin typeface="Calibri" panose="020F0502020204030204" pitchFamily="34" charset="0"/>
                <a:ea typeface="Calibri" panose="020F0502020204030204" pitchFamily="34" charset="0"/>
                <a:cs typeface="Times New Roman" panose="02020603050405020304" pitchFamily="18" charset="0"/>
              </a:rPr>
              <a:t>Used in combination with aspirin</a:t>
            </a:r>
          </a:p>
          <a:p>
            <a:pPr marL="0" indent="0">
              <a:lnSpc>
                <a:spcPct val="107000"/>
              </a:lnSpc>
              <a:spcAft>
                <a:spcPts val="800"/>
              </a:spcAft>
              <a:buNone/>
            </a:pPr>
            <a:r>
              <a:rPr lang="en-IN" sz="1900" dirty="0">
                <a:effectLst/>
                <a:latin typeface="Calibri" panose="020F0502020204030204" pitchFamily="34" charset="0"/>
                <a:ea typeface="Calibri" panose="020F0502020204030204" pitchFamily="34" charset="0"/>
                <a:cs typeface="Times New Roman" panose="02020603050405020304" pitchFamily="18" charset="0"/>
              </a:rPr>
              <a:t>Effectiveness of clopidogrel depends on production of active metabolite by cytochrome P450 system (CYP2C19) –</a:t>
            </a:r>
            <a:r>
              <a:rPr lang="en-IN" sz="1900" dirty="0" err="1">
                <a:effectLst/>
                <a:latin typeface="Calibri" panose="020F0502020204030204" pitchFamily="34" charset="0"/>
                <a:ea typeface="Calibri" panose="020F0502020204030204" pitchFamily="34" charset="0"/>
                <a:cs typeface="Times New Roman" panose="02020603050405020304" pitchFamily="18" charset="0"/>
              </a:rPr>
              <a:t>varients</a:t>
            </a:r>
            <a:r>
              <a:rPr lang="en-IN" sz="1900" dirty="0">
                <a:effectLst/>
                <a:latin typeface="Calibri" panose="020F0502020204030204" pitchFamily="34" charset="0"/>
                <a:ea typeface="Calibri" panose="020F0502020204030204" pitchFamily="34" charset="0"/>
                <a:cs typeface="Times New Roman" panose="02020603050405020304" pitchFamily="18" charset="0"/>
              </a:rPr>
              <a:t> of CYP2C19—associated with decreased action of clopidogrel –found in 30% of patients</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CAPRIE trail—Clopidogrel versus aspirin in patients at risk of ischemic events—clopidogrel resulted in modest relative reduction in risk for vascular death, ischemic stroke or MI.</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CHARISMA trial (Clopidogrel for high atherothrombotic risk and ischemic stabilization management and avoidance trail)—addition of clopidogrel to aspirin resulted in modest relative reduction in the risk for vascular death, ischemic stroke or MI over a period of 2 yrs.</a:t>
            </a:r>
          </a:p>
          <a:p>
            <a:pPr marL="0" indent="0">
              <a:buNone/>
            </a:pPr>
            <a:endParaRPr lang="en-IN" dirty="0"/>
          </a:p>
        </p:txBody>
      </p:sp>
    </p:spTree>
    <p:extLst>
      <p:ext uri="{BB962C8B-B14F-4D97-AF65-F5344CB8AC3E}">
        <p14:creationId xmlns:p14="http://schemas.microsoft.com/office/powerpoint/2010/main" val="2060992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488A-5F58-2B0E-48B1-4BA15D72164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F95A514-DB67-B175-1129-14D6473A094B}"/>
              </a:ext>
            </a:extLst>
          </p:cNvPr>
          <p:cNvSpPr>
            <a:spLocks noGrp="1"/>
          </p:cNvSpPr>
          <p:nvPr>
            <p:ph idx="1"/>
          </p:nvPr>
        </p:nvSpPr>
        <p:spPr/>
        <p:txBody>
          <a:bodyPr/>
          <a:lstStyle/>
          <a:p>
            <a:pPr marL="0" indent="0">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Ticagrelor -P2Y12 inhibitor with strong antiplatelet efficacy with reduced inter individual variability—superior to clopidogrel in ACS</a:t>
            </a:r>
          </a:p>
          <a:p>
            <a:pPr marL="0" indent="0">
              <a:buNone/>
            </a:pPr>
            <a:endParaRPr lang="en-IN"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Adding ticagrelor to aspirin – reduced risk of ischemic vascular events in patients with SIHD at a cost of increased risk of bleeding—patients with prior ACS or without prior ACS</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Dose of 60mg BD offered similar efficacy with less bleeding than 90mg BD—after 1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yr</a:t>
            </a:r>
            <a:r>
              <a:rPr lang="en-IN" sz="1800" dirty="0">
                <a:effectLst/>
                <a:latin typeface="Calibri" panose="020F0502020204030204" pitchFamily="34" charset="0"/>
                <a:ea typeface="Calibri" panose="020F0502020204030204" pitchFamily="34" charset="0"/>
                <a:cs typeface="Times New Roman" panose="02020603050405020304" pitchFamily="18" charset="0"/>
              </a:rPr>
              <a:t> of ACS</a:t>
            </a:r>
          </a:p>
          <a:p>
            <a:pPr marL="0" indent="0">
              <a:buNone/>
            </a:pP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835850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9BBF-68E3-519D-2793-5DFEE6A0DDE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77B62E7-ACB8-7A2A-7E2D-274F51586480}"/>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Prevention of Cardiovascular events in patients with prior heart attack using ticagrelor compared to placebo on a background of Aspirin Thrombolysis in Myocardial infarction 54 (PEGASUS TIMI 54)—21612 post MI patients 1-3yrs after MI into—Ticagrelor 90mg BD v/s ticagrelor 60mg BD v/s Placebo, in addition to aspirin—follow up 33 months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Primary efficacy end point—composite of cardiovascular death, myocardial infarction or stroke—7.85% v/s 7.77% v/s 9.04%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Major bleeding—2.60% v/s 2.3% v/s 1.06%</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Intracranial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hemorrhage</a:t>
            </a:r>
            <a:r>
              <a:rPr lang="en-IN" sz="1800" dirty="0">
                <a:effectLst/>
                <a:latin typeface="Calibri" panose="020F0502020204030204" pitchFamily="34" charset="0"/>
                <a:ea typeface="Calibri" panose="020F0502020204030204" pitchFamily="34" charset="0"/>
                <a:cs typeface="Times New Roman" panose="02020603050405020304" pitchFamily="18" charset="0"/>
              </a:rPr>
              <a:t> or fatal bleeding—0.63% v/s 0.71% v/s 0.6%</a:t>
            </a:r>
          </a:p>
          <a:p>
            <a:pPr marL="0" indent="0">
              <a:buNone/>
            </a:pPr>
            <a:endParaRPr lang="en-IN" dirty="0"/>
          </a:p>
        </p:txBody>
      </p:sp>
    </p:spTree>
    <p:extLst>
      <p:ext uri="{BB962C8B-B14F-4D97-AF65-F5344CB8AC3E}">
        <p14:creationId xmlns:p14="http://schemas.microsoft.com/office/powerpoint/2010/main" val="2725461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6DB4-CFAF-9FFF-90E8-5C1A4C20174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E62379D-FF88-B078-F2F2-E22F3337E0BE}"/>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Prasugrel - P2Y12 inhibitor with strong antiplatelet efficacy with reduced inter individual variability—superior to clopidogrel in ACS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Not Preferred in patients with prior stroke or TIA</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Avoided in patients of age &gt;75 or body weight &lt;60kg—because of lack of net clinical benefit</a:t>
            </a:r>
          </a:p>
          <a:p>
            <a:pPr marL="0" indent="0">
              <a:buNone/>
            </a:pPr>
            <a:endParaRPr lang="en-IN" dirty="0"/>
          </a:p>
        </p:txBody>
      </p:sp>
    </p:spTree>
    <p:extLst>
      <p:ext uri="{BB962C8B-B14F-4D97-AF65-F5344CB8AC3E}">
        <p14:creationId xmlns:p14="http://schemas.microsoft.com/office/powerpoint/2010/main" val="28903424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AA7C-E75E-3FC9-C5B7-CB43413EC05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B400DEA-6515-E619-AA95-257034F69E6D}"/>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Vorapaxar</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Protease activated receptor -1 antagonist (PAR-1 antagonist)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Thrombin receptor antagonist in secondary prevention of atherothrombotic ischemic events-Thrombolysis in Myocardial infarction 50 trial—2.5mg OD</a:t>
            </a:r>
          </a:p>
          <a:p>
            <a:pPr>
              <a:lnSpc>
                <a:spcPct val="107000"/>
              </a:lnSpc>
              <a:spcAft>
                <a:spcPts val="800"/>
              </a:spcAft>
            </a:pP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latin typeface="Calibri" panose="020F0502020204030204" pitchFamily="34" charset="0"/>
                <a:ea typeface="Calibri" panose="020F0502020204030204" pitchFamily="34" charset="0"/>
                <a:cs typeface="Times New Roman" panose="02020603050405020304" pitchFamily="18" charset="0"/>
              </a:rPr>
              <a:t>Increased risk of bleeding</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Use limited to CAD + concomitant PAD</a:t>
            </a:r>
          </a:p>
          <a:p>
            <a:pPr marL="0" indent="0">
              <a:buNone/>
            </a:pPr>
            <a:endParaRPr lang="en-IN" dirty="0"/>
          </a:p>
        </p:txBody>
      </p:sp>
    </p:spTree>
    <p:extLst>
      <p:ext uri="{BB962C8B-B14F-4D97-AF65-F5344CB8AC3E}">
        <p14:creationId xmlns:p14="http://schemas.microsoft.com/office/powerpoint/2010/main" val="149774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CA2E-C241-C523-1AB0-1A7936FF0437}"/>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a16="http://schemas.microsoft.com/office/drawing/2014/main" id="{AA5B5995-B396-3E1B-F682-FED60A0CCE7E}"/>
              </a:ext>
            </a:extLst>
          </p:cNvPr>
          <p:cNvGraphicFramePr>
            <a:graphicFrameLocks noGrp="1"/>
          </p:cNvGraphicFramePr>
          <p:nvPr>
            <p:ph idx="1"/>
            <p:extLst>
              <p:ext uri="{D42A27DB-BD31-4B8C-83A1-F6EECF244321}">
                <p14:modId xmlns:p14="http://schemas.microsoft.com/office/powerpoint/2010/main" val="682182831"/>
              </p:ext>
            </p:extLst>
          </p:nvPr>
        </p:nvGraphicFramePr>
        <p:xfrm>
          <a:off x="849086" y="1698170"/>
          <a:ext cx="10504713" cy="4341174"/>
        </p:xfrm>
        <a:graphic>
          <a:graphicData uri="http://schemas.openxmlformats.org/drawingml/2006/table">
            <a:tbl>
              <a:tblPr firstRow="1" firstCol="1" bandRow="1">
                <a:tableStyleId>{5C22544A-7EE6-4342-B048-85BDC9FD1C3A}</a:tableStyleId>
              </a:tblPr>
              <a:tblGrid>
                <a:gridCol w="2141489">
                  <a:extLst>
                    <a:ext uri="{9D8B030D-6E8A-4147-A177-3AD203B41FA5}">
                      <a16:colId xmlns:a16="http://schemas.microsoft.com/office/drawing/2014/main" val="225798773"/>
                    </a:ext>
                  </a:extLst>
                </a:gridCol>
                <a:gridCol w="4458911">
                  <a:extLst>
                    <a:ext uri="{9D8B030D-6E8A-4147-A177-3AD203B41FA5}">
                      <a16:colId xmlns:a16="http://schemas.microsoft.com/office/drawing/2014/main" val="3091933843"/>
                    </a:ext>
                  </a:extLst>
                </a:gridCol>
                <a:gridCol w="3904313">
                  <a:extLst>
                    <a:ext uri="{9D8B030D-6E8A-4147-A177-3AD203B41FA5}">
                      <a16:colId xmlns:a16="http://schemas.microsoft.com/office/drawing/2014/main" val="435333279"/>
                    </a:ext>
                  </a:extLst>
                </a:gridCol>
              </a:tblGrid>
              <a:tr h="262323">
                <a:tc>
                  <a:txBody>
                    <a:bodyPr/>
                    <a:lstStyle/>
                    <a:p>
                      <a:pPr algn="ctr">
                        <a:lnSpc>
                          <a:spcPct val="107000"/>
                        </a:lnSpc>
                        <a:spcAft>
                          <a:spcPts val="80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800">
                          <a:effectLst/>
                        </a:rPr>
                        <a:t>Increased oxygen demand</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800">
                          <a:effectLst/>
                        </a:rPr>
                        <a:t>Decreased oxygen supply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8323084"/>
                  </a:ext>
                </a:extLst>
              </a:tr>
              <a:tr h="2184180">
                <a:tc>
                  <a:txBody>
                    <a:bodyPr/>
                    <a:lstStyle/>
                    <a:p>
                      <a:pPr>
                        <a:lnSpc>
                          <a:spcPct val="107000"/>
                        </a:lnSpc>
                        <a:spcAft>
                          <a:spcPts val="800"/>
                        </a:spcAft>
                      </a:pPr>
                      <a:r>
                        <a:rPr lang="en-IN" sz="1800" dirty="0">
                          <a:effectLst/>
                        </a:rPr>
                        <a:t>Non cardiac causes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mj-lt"/>
                        <a:buAutoNum type="arabicPeriod"/>
                      </a:pPr>
                      <a:r>
                        <a:rPr lang="en-IN" sz="1800" dirty="0">
                          <a:effectLst/>
                        </a:rPr>
                        <a:t>Thyroid dysfunction</a:t>
                      </a:r>
                    </a:p>
                    <a:p>
                      <a:pPr marL="342900" lvl="0" indent="-342900">
                        <a:lnSpc>
                          <a:spcPct val="107000"/>
                        </a:lnSpc>
                        <a:buFont typeface="+mj-lt"/>
                        <a:buAutoNum type="arabicPeriod"/>
                      </a:pPr>
                      <a:r>
                        <a:rPr lang="en-IN" sz="1800" dirty="0">
                          <a:effectLst/>
                        </a:rPr>
                        <a:t>Sympathomimetic toxicity (cocaine)</a:t>
                      </a:r>
                    </a:p>
                    <a:p>
                      <a:pPr marL="342900" lvl="0" indent="-342900">
                        <a:lnSpc>
                          <a:spcPct val="107000"/>
                        </a:lnSpc>
                        <a:buFont typeface="+mj-lt"/>
                        <a:buAutoNum type="arabicPeriod"/>
                      </a:pPr>
                      <a:r>
                        <a:rPr lang="en-IN" sz="1800" dirty="0">
                          <a:effectLst/>
                        </a:rPr>
                        <a:t>Hypertension</a:t>
                      </a:r>
                    </a:p>
                    <a:p>
                      <a:pPr marL="342900" lvl="0" indent="-342900">
                        <a:lnSpc>
                          <a:spcPct val="107000"/>
                        </a:lnSpc>
                        <a:buFont typeface="+mj-lt"/>
                        <a:buAutoNum type="arabicPeriod"/>
                      </a:pPr>
                      <a:r>
                        <a:rPr lang="en-IN" sz="1800" dirty="0">
                          <a:effectLst/>
                        </a:rPr>
                        <a:t>Anxiety</a:t>
                      </a:r>
                    </a:p>
                    <a:p>
                      <a:pPr marL="342900" lvl="0" indent="-342900">
                        <a:lnSpc>
                          <a:spcPct val="107000"/>
                        </a:lnSpc>
                        <a:buFont typeface="+mj-lt"/>
                        <a:buAutoNum type="arabicPeriod"/>
                      </a:pPr>
                      <a:r>
                        <a:rPr lang="en-IN" sz="1800" dirty="0">
                          <a:effectLst/>
                        </a:rPr>
                        <a:t>Arteriovenous fistula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mj-lt"/>
                        <a:buAutoNum type="arabicPeriod"/>
                      </a:pPr>
                      <a:r>
                        <a:rPr lang="en-IN" sz="1800" dirty="0" err="1">
                          <a:effectLst/>
                        </a:rPr>
                        <a:t>Anemia</a:t>
                      </a:r>
                      <a:endParaRPr lang="en-IN" sz="1800" dirty="0">
                        <a:effectLst/>
                      </a:endParaRPr>
                    </a:p>
                    <a:p>
                      <a:pPr marL="342900" lvl="0" indent="-342900">
                        <a:lnSpc>
                          <a:spcPct val="107000"/>
                        </a:lnSpc>
                        <a:buFont typeface="+mj-lt"/>
                        <a:buAutoNum type="arabicPeriod"/>
                      </a:pPr>
                      <a:r>
                        <a:rPr lang="en-IN" sz="1800" dirty="0">
                          <a:effectLst/>
                        </a:rPr>
                        <a:t>Hypoxemia—pneumonia, asthma, </a:t>
                      </a:r>
                      <a:r>
                        <a:rPr lang="en-IN" sz="1800" dirty="0" err="1">
                          <a:effectLst/>
                        </a:rPr>
                        <a:t>copd</a:t>
                      </a:r>
                      <a:r>
                        <a:rPr lang="en-IN" sz="1800" dirty="0">
                          <a:effectLst/>
                        </a:rPr>
                        <a:t>, pulmonary hypertension, idiopathic pulmonary fibrosis, </a:t>
                      </a:r>
                      <a:r>
                        <a:rPr lang="en-IN" sz="1800" dirty="0" err="1">
                          <a:effectLst/>
                        </a:rPr>
                        <a:t>osa</a:t>
                      </a:r>
                      <a:endParaRPr lang="en-IN" sz="1800" dirty="0">
                        <a:effectLst/>
                      </a:endParaRPr>
                    </a:p>
                    <a:p>
                      <a:pPr marL="342900" lvl="0" indent="-342900">
                        <a:lnSpc>
                          <a:spcPct val="107000"/>
                        </a:lnSpc>
                        <a:buFont typeface="+mj-lt"/>
                        <a:buAutoNum type="arabicPeriod"/>
                      </a:pPr>
                      <a:r>
                        <a:rPr lang="en-IN" sz="1800" dirty="0">
                          <a:effectLst/>
                        </a:rPr>
                        <a:t>Sickle cell </a:t>
                      </a:r>
                      <a:r>
                        <a:rPr lang="en-IN" sz="1800" dirty="0" err="1">
                          <a:effectLst/>
                        </a:rPr>
                        <a:t>anemia</a:t>
                      </a:r>
                      <a:endParaRPr lang="en-IN" sz="1800" dirty="0">
                        <a:effectLst/>
                      </a:endParaRPr>
                    </a:p>
                    <a:p>
                      <a:pPr marL="342900" lvl="0" indent="-342900">
                        <a:lnSpc>
                          <a:spcPct val="107000"/>
                        </a:lnSpc>
                        <a:buFont typeface="+mj-lt"/>
                        <a:buAutoNum type="arabicPeriod"/>
                      </a:pPr>
                      <a:r>
                        <a:rPr lang="en-IN" sz="1800" dirty="0" err="1">
                          <a:effectLst/>
                        </a:rPr>
                        <a:t>Hyperviscosity</a:t>
                      </a:r>
                      <a:endParaRPr lang="en-IN" sz="1800" dirty="0">
                        <a:effectLst/>
                      </a:endParaRPr>
                    </a:p>
                    <a:p>
                      <a:pPr marL="342900" lvl="0" indent="-342900">
                        <a:lnSpc>
                          <a:spcPct val="107000"/>
                        </a:lnSpc>
                        <a:spcAft>
                          <a:spcPts val="800"/>
                        </a:spcAft>
                        <a:buFont typeface="+mj-lt"/>
                        <a:buAutoNum type="arabicPeriod"/>
                      </a:pPr>
                      <a:r>
                        <a:rPr lang="en-IN" sz="1800" dirty="0" err="1">
                          <a:effectLst/>
                        </a:rPr>
                        <a:t>polycythemia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8959941"/>
                  </a:ext>
                </a:extLst>
              </a:tr>
              <a:tr h="1876514">
                <a:tc>
                  <a:txBody>
                    <a:bodyPr/>
                    <a:lstStyle/>
                    <a:p>
                      <a:pPr>
                        <a:lnSpc>
                          <a:spcPct val="107000"/>
                        </a:lnSpc>
                        <a:spcAft>
                          <a:spcPts val="800"/>
                        </a:spcAft>
                      </a:pPr>
                      <a:r>
                        <a:rPr lang="en-IN" sz="1800">
                          <a:effectLst/>
                        </a:rPr>
                        <a:t>Cardiac causes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mj-lt"/>
                        <a:buAutoNum type="arabicParenR"/>
                      </a:pPr>
                      <a:r>
                        <a:rPr lang="en-IN" sz="1800" dirty="0">
                          <a:effectLst/>
                        </a:rPr>
                        <a:t>hypertrophic cardiomyopathy</a:t>
                      </a:r>
                    </a:p>
                    <a:p>
                      <a:pPr marL="342900" lvl="0" indent="-342900">
                        <a:lnSpc>
                          <a:spcPct val="107000"/>
                        </a:lnSpc>
                        <a:buFont typeface="+mj-lt"/>
                        <a:buAutoNum type="arabicParenR"/>
                      </a:pPr>
                      <a:r>
                        <a:rPr lang="en-IN" sz="1800" dirty="0">
                          <a:effectLst/>
                        </a:rPr>
                        <a:t>aortic stenosis</a:t>
                      </a:r>
                    </a:p>
                    <a:p>
                      <a:pPr marL="342900" lvl="0" indent="-342900">
                        <a:lnSpc>
                          <a:spcPct val="107000"/>
                        </a:lnSpc>
                        <a:buFont typeface="+mj-lt"/>
                        <a:buAutoNum type="arabicParenR"/>
                      </a:pPr>
                      <a:r>
                        <a:rPr lang="en-IN" sz="1800" dirty="0">
                          <a:effectLst/>
                        </a:rPr>
                        <a:t>dilated cardiomyopathy</a:t>
                      </a:r>
                    </a:p>
                    <a:p>
                      <a:pPr marL="342900" lvl="0" indent="-342900">
                        <a:lnSpc>
                          <a:spcPct val="107000"/>
                        </a:lnSpc>
                        <a:buFont typeface="+mj-lt"/>
                        <a:buAutoNum type="arabicParenR"/>
                      </a:pPr>
                      <a:r>
                        <a:rPr lang="en-IN" sz="1800" dirty="0">
                          <a:effectLst/>
                        </a:rPr>
                        <a:t>tachycardia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mj-lt"/>
                        <a:buAutoNum type="arabicPeriod"/>
                      </a:pPr>
                      <a:r>
                        <a:rPr lang="en-IN" sz="1800" dirty="0">
                          <a:effectLst/>
                        </a:rPr>
                        <a:t>aortic stenosis</a:t>
                      </a:r>
                    </a:p>
                    <a:p>
                      <a:pPr marL="342900" lvl="0" indent="-342900">
                        <a:lnSpc>
                          <a:spcPct val="107000"/>
                        </a:lnSpc>
                        <a:buFont typeface="+mj-lt"/>
                        <a:buAutoNum type="arabicPeriod"/>
                      </a:pPr>
                      <a:r>
                        <a:rPr lang="en-IN" sz="1800" dirty="0">
                          <a:effectLst/>
                        </a:rPr>
                        <a:t>hypertrophic cardiomyopathy</a:t>
                      </a:r>
                    </a:p>
                    <a:p>
                      <a:pPr marL="342900" lvl="0" indent="-342900">
                        <a:lnSpc>
                          <a:spcPct val="107000"/>
                        </a:lnSpc>
                        <a:buFont typeface="+mj-lt"/>
                        <a:buAutoNum type="arabicPeriod"/>
                      </a:pPr>
                      <a:r>
                        <a:rPr lang="en-IN" sz="1800" dirty="0">
                          <a:effectLst/>
                        </a:rPr>
                        <a:t>high grade coronary artery obstruction</a:t>
                      </a:r>
                    </a:p>
                    <a:p>
                      <a:pPr marL="342900" lvl="0" indent="-342900">
                        <a:lnSpc>
                          <a:spcPct val="107000"/>
                        </a:lnSpc>
                        <a:spcAft>
                          <a:spcPts val="800"/>
                        </a:spcAft>
                        <a:buFont typeface="+mj-lt"/>
                        <a:buAutoNum type="arabicPeriod"/>
                      </a:pPr>
                      <a:r>
                        <a:rPr lang="en-IN" sz="1800" dirty="0">
                          <a:effectLst/>
                        </a:rPr>
                        <a:t>microvascular circulatory disease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3754431"/>
                  </a:ext>
                </a:extLst>
              </a:tr>
            </a:tbl>
          </a:graphicData>
        </a:graphic>
      </p:graphicFrame>
    </p:spTree>
    <p:extLst>
      <p:ext uri="{BB962C8B-B14F-4D97-AF65-F5344CB8AC3E}">
        <p14:creationId xmlns:p14="http://schemas.microsoft.com/office/powerpoint/2010/main" val="39336152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D503-4D2D-AFAF-A193-A168C2D1DD3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E6262A2-F0D8-914E-46F4-D1B221F40212}"/>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Dual antiplatelet therapy (DAPT) study –aspirin v/s ASPIRIN + clopidogrel or prasugrel after DES for 12 months to an additional 18 months—significantly reduced the risk of stent thrombosis and major adverse cardiovascular and cerebrovascular events but was associated with an increased risk of bleeding in DAPT arm</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DAPT v/s Aspirin alone</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Stent thrombosis –0.4% v/s 1.4% Hazard ratio 0.29</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Major adverse cardiovascular and cerebrovascular events 4.3% v/s 5.9% Hazard ration 0.71</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Myocardial infarction-2.1 v/s 4.1 hazard ration 0.47</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Death from any cause 2.0 v/s 1.5% hazard ratio 1.36</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Moderate to severe bleeding—2.5 v/s 1.6</a:t>
            </a:r>
          </a:p>
          <a:p>
            <a:pPr marL="0" indent="0">
              <a:buNone/>
            </a:pPr>
            <a:endParaRPr lang="en-IN" dirty="0"/>
          </a:p>
        </p:txBody>
      </p:sp>
    </p:spTree>
    <p:extLst>
      <p:ext uri="{BB962C8B-B14F-4D97-AF65-F5344CB8AC3E}">
        <p14:creationId xmlns:p14="http://schemas.microsoft.com/office/powerpoint/2010/main" val="1668862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4864-5DF5-D4FE-3DF0-A55DAC3136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090AC26-D09A-21FC-C371-9C301413B18A}"/>
              </a:ext>
            </a:extLst>
          </p:cNvPr>
          <p:cNvSpPr>
            <a:spLocks noGrp="1"/>
          </p:cNvSpPr>
          <p:nvPr>
            <p:ph idx="1"/>
          </p:nvPr>
        </p:nvSpPr>
        <p:spPr/>
        <p: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TWILIGHT trail—ticagrelor with aspirin or alone in high risk patients after coronary intervention trial—7119 patients 3 months DAPT—aspirin + ticagrelor v/s Placebo + ticagrelor –ticagrelor monotherapy decreased bleeding without increase in ischemic endpoints</a:t>
            </a:r>
          </a:p>
          <a:p>
            <a:pPr>
              <a:lnSpc>
                <a:spcPct val="107000"/>
              </a:lnSpc>
              <a:spcAft>
                <a:spcPts val="800"/>
              </a:spcAft>
            </a:pPr>
            <a:r>
              <a:rPr lang="en-IN" sz="1800" dirty="0" err="1">
                <a:effectLst/>
                <a:latin typeface="Calibri" panose="020F0502020204030204" pitchFamily="34" charset="0"/>
                <a:ea typeface="Calibri" panose="020F0502020204030204" pitchFamily="34" charset="0"/>
                <a:cs typeface="Times New Roman" panose="02020603050405020304" pitchFamily="18" charset="0"/>
              </a:rPr>
              <a:t>Metaanlysis</a:t>
            </a:r>
            <a:r>
              <a:rPr lang="en-IN" sz="1800" dirty="0">
                <a:effectLst/>
                <a:latin typeface="Calibri" panose="020F0502020204030204" pitchFamily="34" charset="0"/>
                <a:ea typeface="Calibri" panose="020F0502020204030204" pitchFamily="34" charset="0"/>
                <a:cs typeface="Times New Roman" panose="02020603050405020304" pitchFamily="18" charset="0"/>
              </a:rPr>
              <a:t> by Kuno 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Ueyama</a:t>
            </a:r>
            <a:r>
              <a:rPr lang="en-IN" sz="1800" dirty="0">
                <a:effectLst/>
                <a:latin typeface="Calibri" panose="020F0502020204030204" pitchFamily="34" charset="0"/>
                <a:ea typeface="Calibri" panose="020F0502020204030204" pitchFamily="34" charset="0"/>
                <a:cs typeface="Times New Roman" panose="02020603050405020304" pitchFamily="18" charset="0"/>
              </a:rPr>
              <a:t> H, Takagi H,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Banglore</a:t>
            </a:r>
            <a:r>
              <a:rPr lang="en-IN" sz="1800" dirty="0">
                <a:effectLst/>
                <a:latin typeface="Calibri" panose="020F0502020204030204" pitchFamily="34" charset="0"/>
                <a:ea typeface="Calibri" panose="020F0502020204030204" pitchFamily="34" charset="0"/>
                <a:cs typeface="Times New Roman" panose="02020603050405020304" pitchFamily="18" charset="0"/>
              </a:rPr>
              <a:t> S—</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Short term DAPT (&lt;/= 6months) f/b Aspirin or P2y12 inhibitor v/s Long term DAPT &gt;/= 12 months—decreased risk of bleeding without increasing ischemic outcomes. No significant difference between aspirin and P2Y12</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Some results favoured aspirin monotherapy to reduce risk of bleeding and P2Y12 monotherapy to decrease risk of stent thrombosis</a:t>
            </a:r>
          </a:p>
          <a:p>
            <a:pPr marL="0" indent="0">
              <a:buNone/>
            </a:pPr>
            <a:endParaRPr lang="en-IN" dirty="0"/>
          </a:p>
        </p:txBody>
      </p:sp>
    </p:spTree>
    <p:extLst>
      <p:ext uri="{BB962C8B-B14F-4D97-AF65-F5344CB8AC3E}">
        <p14:creationId xmlns:p14="http://schemas.microsoft.com/office/powerpoint/2010/main" val="995991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D1C7-5723-66B7-A2D4-C6B97000D40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C4042DE-8D2F-090B-F297-235BD8D8D5CD}"/>
              </a:ext>
            </a:extLst>
          </p:cNvPr>
          <p:cNvSpPr>
            <a:spLocks noGrp="1"/>
          </p:cNvSpPr>
          <p:nvPr>
            <p:ph idx="1"/>
          </p:nvPr>
        </p:nvSpPr>
        <p:spPr/>
        <p: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ACC/AHA recommendation</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6months DAPT after PCI with DES—if high risk of bleeding 3months</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1 month of DAPT after PCI with BMS</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Newer approach</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1 month DAPT</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Use of P2Y12 inhibitor as monotherapy instead of aspirin</a:t>
            </a:r>
          </a:p>
          <a:p>
            <a:pPr marL="0" indent="0">
              <a:buNone/>
            </a:pPr>
            <a:endParaRPr lang="en-IN" dirty="0"/>
          </a:p>
        </p:txBody>
      </p:sp>
    </p:spTree>
    <p:extLst>
      <p:ext uri="{BB962C8B-B14F-4D97-AF65-F5344CB8AC3E}">
        <p14:creationId xmlns:p14="http://schemas.microsoft.com/office/powerpoint/2010/main" val="20624317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6C85-A53B-F7B2-9705-5BC285518E5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D0A5DCF-D223-5304-3D46-CE458D85E692}"/>
              </a:ext>
            </a:extLst>
          </p:cNvPr>
          <p:cNvSpPr>
            <a:spLocks noGrp="1"/>
          </p:cNvSpPr>
          <p:nvPr>
            <p:ph idx="1"/>
          </p:nvPr>
        </p:nvSpPr>
        <p:spPr/>
        <p:txBody>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Protease activated receptor -1 antagonist (PAR-1 antagonist) Vorapaxar –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Thrombin receptor antagonist in secondary prevention of atherothrombotic ischemic events-Thrombolysis in Myocardial infarction 50 trial—2.5mg OD</a:t>
            </a:r>
          </a:p>
          <a:p>
            <a:pPr marL="0" indent="0">
              <a:buNone/>
            </a:pPr>
            <a:endParaRPr lang="en-IN" dirty="0"/>
          </a:p>
        </p:txBody>
      </p:sp>
    </p:spTree>
    <p:extLst>
      <p:ext uri="{BB962C8B-B14F-4D97-AF65-F5344CB8AC3E}">
        <p14:creationId xmlns:p14="http://schemas.microsoft.com/office/powerpoint/2010/main" val="25740446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B2C0-E9B5-14AF-747F-C99312500EFC}"/>
              </a:ext>
            </a:extLst>
          </p:cNvPr>
          <p:cNvSpPr>
            <a:spLocks noGrp="1"/>
          </p:cNvSpPr>
          <p:nvPr>
            <p:ph type="title"/>
          </p:nvPr>
        </p:nvSpPr>
        <p:spPr/>
        <p:txBody>
          <a:bodyPr>
            <a:normAutofit/>
          </a:bodyPr>
          <a:lstStyle/>
          <a:p>
            <a:r>
              <a:rPr lang="en-IN" sz="3200" dirty="0">
                <a:effectLst/>
                <a:ea typeface="Calibri" panose="020F0502020204030204" pitchFamily="34" charset="0"/>
                <a:cs typeface="Times New Roman" panose="02020603050405020304" pitchFamily="18" charset="0"/>
              </a:rPr>
              <a:t>Anticoagulation therapy</a:t>
            </a:r>
            <a:endParaRPr lang="en-IN" sz="3200" dirty="0"/>
          </a:p>
        </p:txBody>
      </p:sp>
      <p:sp>
        <p:nvSpPr>
          <p:cNvPr id="3" name="Content Placeholder 2">
            <a:extLst>
              <a:ext uri="{FF2B5EF4-FFF2-40B4-BE49-F238E27FC236}">
                <a16:creationId xmlns:a16="http://schemas.microsoft.com/office/drawing/2014/main" id="{E6BD254D-38CE-8E51-F11F-EAA172CA0939}"/>
              </a:ext>
            </a:extLst>
          </p:cNvPr>
          <p:cNvSpPr>
            <a:spLocks noGrp="1"/>
          </p:cNvSpPr>
          <p:nvPr>
            <p:ph idx="1"/>
          </p:nvPr>
        </p:nvSpPr>
        <p:spPr/>
        <p:txBody>
          <a:bodyPr/>
          <a:lstStyle/>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Anticoagulation inhibit thrombin formation and consequently reduces risk of arterial thrombosis</a:t>
            </a:r>
          </a:p>
          <a:p>
            <a:pPr marL="0" indent="0">
              <a:lnSpc>
                <a:spcPct val="107000"/>
              </a:lnSpc>
              <a:spcAft>
                <a:spcPts val="800"/>
              </a:spcAft>
              <a:buNone/>
            </a:pP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Without indication of Oral anticoagulation</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COMPASS trial—Cardiovascular outcomes for people using anticoagulation strategies trial</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Rivaroxaban 2.5 BD + aspirin v/s aspirin alone—</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Better cardiovascular outcomes—reduced composite of cardiovascular death, stroke, MI—4.1% v/s 5.4% HR 0.76</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More major bleeding events 3.1% v/s 1.9% HR 1.70</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655903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BB7-5F3A-48C7-ED1E-1D4D1BEEFAA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6347248-4AAF-4D7A-A805-82ED3D56AFC7}"/>
              </a:ext>
            </a:extLst>
          </p:cNvPr>
          <p:cNvSpPr>
            <a:spLocks noGrp="1"/>
          </p:cNvSpPr>
          <p:nvPr>
            <p:ph idx="1"/>
          </p:nvPr>
        </p:nvSpPr>
        <p:spPr/>
        <p:txBody>
          <a:bodyPr>
            <a:normAutofit/>
          </a:bodyPr>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With indication for oral anticoagulation</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Triple therapy—aspirin + P2Y12 + oral anticoagulation—associated with increased risk of bleeding</a:t>
            </a:r>
          </a:p>
          <a:p>
            <a:pPr marL="0" indent="0">
              <a:buNone/>
            </a:pPr>
            <a:endParaRPr lang="en-IN" dirty="0"/>
          </a:p>
        </p:txBody>
      </p:sp>
    </p:spTree>
    <p:extLst>
      <p:ext uri="{BB962C8B-B14F-4D97-AF65-F5344CB8AC3E}">
        <p14:creationId xmlns:p14="http://schemas.microsoft.com/office/powerpoint/2010/main" val="3054431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1192-0FA4-3A50-255F-53A782E8679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1C3CBB9-2456-EEE5-D1E7-898B2F3A7F50}"/>
              </a:ext>
            </a:extLst>
          </p:cNvPr>
          <p:cNvSpPr>
            <a:spLocks noGrp="1"/>
          </p:cNvSpPr>
          <p:nvPr>
            <p:ph idx="1"/>
          </p:nvPr>
        </p:nvSpPr>
        <p:spPr/>
        <p:txBody>
          <a:bodyPr>
            <a:normAutofit fontScale="70000" lnSpcReduction="20000"/>
          </a:bodyPr>
          <a:lstStyle/>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OAC + P2Y12 v/s triple therapy</a:t>
            </a:r>
            <a:r>
              <a:rPr lang="en-IN" sz="2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2800" dirty="0">
                <a:effectLst/>
                <a:latin typeface="Calibri" panose="020F0502020204030204" pitchFamily="34" charset="0"/>
                <a:ea typeface="Calibri" panose="020F0502020204030204" pitchFamily="34" charset="0"/>
                <a:cs typeface="Times New Roman" panose="02020603050405020304" pitchFamily="18" charset="0"/>
              </a:rPr>
              <a:t> reduction in bleeding with no increase in ischemic outcomes</a:t>
            </a:r>
          </a:p>
          <a:p>
            <a:pPr>
              <a:lnSpc>
                <a:spcPct val="107000"/>
              </a:lnSpc>
            </a:pPr>
            <a:r>
              <a:rPr lang="en-IN" sz="2800" dirty="0">
                <a:effectLst/>
                <a:latin typeface="Calibri" panose="020F0502020204030204" pitchFamily="34" charset="0"/>
                <a:ea typeface="Calibri" panose="020F0502020204030204" pitchFamily="34" charset="0"/>
                <a:cs typeface="Times New Roman" panose="02020603050405020304" pitchFamily="18" charset="0"/>
              </a:rPr>
              <a:t>Bleeding risk—odds ratio 0.58 for VKA, NOAC 0.49</a:t>
            </a:r>
          </a:p>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MACE—VKA 0.96, NOAC-1.02</a:t>
            </a:r>
          </a:p>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Prefer NOAC over VKA if no contraindications</a:t>
            </a:r>
          </a:p>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SAPT—Prefer P2Y12 over aspirin</a:t>
            </a:r>
          </a:p>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Preferred P2Y12—clopidogrel, ticagrelor may be considered in patients with high ischemic / thrombotic risk and low bleeding risk</a:t>
            </a:r>
          </a:p>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Avoid prasugrel</a:t>
            </a:r>
          </a:p>
          <a:p>
            <a:pPr marL="0" indent="0">
              <a:lnSpc>
                <a:spcPct val="107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SAPT + OAC after 12 months—only in selected patients at high ischemic / thrombotic and low bleeding risks</a:t>
            </a:r>
          </a:p>
          <a:p>
            <a:pPr marL="0" indent="0">
              <a:buNone/>
            </a:pPr>
            <a:endParaRPr lang="en-IN" dirty="0"/>
          </a:p>
        </p:txBody>
      </p:sp>
    </p:spTree>
    <p:extLst>
      <p:ext uri="{BB962C8B-B14F-4D97-AF65-F5344CB8AC3E}">
        <p14:creationId xmlns:p14="http://schemas.microsoft.com/office/powerpoint/2010/main" val="1316847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7DA1-5766-EF91-2B03-762BB2C21AA9}"/>
              </a:ext>
            </a:extLst>
          </p:cNvPr>
          <p:cNvSpPr>
            <a:spLocks noGrp="1"/>
          </p:cNvSpPr>
          <p:nvPr>
            <p:ph type="title"/>
          </p:nvPr>
        </p:nvSpPr>
        <p:spPr/>
        <p:txBody>
          <a:bodyPr>
            <a:normAutofit/>
          </a:bodyPr>
          <a:lstStyle/>
          <a:p>
            <a:r>
              <a:rPr lang="en-IN" sz="3200" dirty="0">
                <a:effectLst/>
                <a:latin typeface="Calibri" panose="020F0502020204030204" pitchFamily="34" charset="0"/>
                <a:ea typeface="Calibri" panose="020F0502020204030204" pitchFamily="34" charset="0"/>
                <a:cs typeface="Times New Roman" panose="02020603050405020304" pitchFamily="18" charset="0"/>
              </a:rPr>
              <a:t>High bleeding risk</a:t>
            </a:r>
            <a:endParaRPr lang="en-IN" sz="3200" dirty="0"/>
          </a:p>
        </p:txBody>
      </p:sp>
      <p:sp>
        <p:nvSpPr>
          <p:cNvPr id="3" name="Content Placeholder 2">
            <a:extLst>
              <a:ext uri="{FF2B5EF4-FFF2-40B4-BE49-F238E27FC236}">
                <a16:creationId xmlns:a16="http://schemas.microsoft.com/office/drawing/2014/main" id="{760E9158-8B45-DC85-C241-D6B8DF382247}"/>
              </a:ext>
            </a:extLst>
          </p:cNvPr>
          <p:cNvSpPr>
            <a:spLocks noGrp="1"/>
          </p:cNvSpPr>
          <p:nvPr>
            <p:ph idx="1"/>
          </p:nvPr>
        </p:nvSpPr>
        <p:spPr/>
        <p:txBody>
          <a:bodyPr>
            <a:normAutofit fontScale="85000" lnSpcReduction="20000"/>
          </a:bodyPr>
          <a:lstStyle/>
          <a:p>
            <a:pPr>
              <a:lnSpc>
                <a:spcPct val="107000"/>
              </a:lnSpc>
            </a:pPr>
            <a:r>
              <a:rPr lang="en-IN" sz="1800" dirty="0">
                <a:effectLst/>
                <a:latin typeface="Calibri" panose="020F0502020204030204" pitchFamily="34" charset="0"/>
                <a:ea typeface="Calibri" panose="020F0502020204030204" pitchFamily="34" charset="0"/>
                <a:cs typeface="Times New Roman" panose="02020603050405020304" pitchFamily="18" charset="0"/>
              </a:rPr>
              <a:t>Age &gt;75</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Use of oral anticoagulation</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End stage renal disease GFR&lt;30</a:t>
            </a:r>
          </a:p>
          <a:p>
            <a:pPr marL="342900" lvl="0" indent="-342900">
              <a:lnSpc>
                <a:spcPct val="107000"/>
              </a:lnSpc>
              <a:buFont typeface="Symbol" panose="05050102010706020507" pitchFamily="18" charset="2"/>
              <a:buChar char=""/>
            </a:pPr>
            <a:r>
              <a:rPr lang="en-IN" sz="1800" dirty="0" err="1">
                <a:effectLst/>
                <a:latin typeface="Calibri" panose="020F0502020204030204" pitchFamily="34" charset="0"/>
                <a:ea typeface="Calibri" panose="020F0502020204030204" pitchFamily="34" charset="0"/>
                <a:cs typeface="Times New Roman" panose="02020603050405020304" pitchFamily="18" charset="0"/>
              </a:rPr>
              <a:t>Hemoglobin</a:t>
            </a:r>
            <a:r>
              <a:rPr lang="en-IN" sz="1800" dirty="0">
                <a:effectLst/>
                <a:latin typeface="Calibri" panose="020F0502020204030204" pitchFamily="34" charset="0"/>
                <a:ea typeface="Calibri" panose="020F0502020204030204" pitchFamily="34" charset="0"/>
                <a:cs typeface="Times New Roman" panose="02020603050405020304" pitchFamily="18" charset="0"/>
              </a:rPr>
              <a:t> &lt;11</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Spontaneous bleeding requiring hospitalization or transfusion in past 6 months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Thrombocytopenia &lt;1lakh</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Chronic bleeding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diasthesis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Liver cirrhosis with portal hypertension</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Active malignancy excluding non melanoma skin cancer  in past 12 months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Previous spontaneous ICH, previous traumatic ICH in past 12 months, presence of AV malformation in brain, moderate to severe ischemic stroke in past 6 months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Non deferrable major surgery on DAPT</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Recent major surgery or major trauma within 30days before PCI</a:t>
            </a:r>
          </a:p>
          <a:p>
            <a:pPr marL="0" indent="0">
              <a:buNone/>
            </a:pPr>
            <a:endParaRPr lang="en-IN" dirty="0"/>
          </a:p>
        </p:txBody>
      </p:sp>
    </p:spTree>
    <p:extLst>
      <p:ext uri="{BB962C8B-B14F-4D97-AF65-F5344CB8AC3E}">
        <p14:creationId xmlns:p14="http://schemas.microsoft.com/office/powerpoint/2010/main" val="23800863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1183-56A2-078D-82D5-B97828B6FA66}"/>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C428BD01-4875-1C13-63A8-36C05CB2B5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726512"/>
            <a:ext cx="10515599" cy="5640005"/>
          </a:xfrm>
          <a:prstGeom prst="rect">
            <a:avLst/>
          </a:prstGeom>
        </p:spPr>
      </p:pic>
    </p:spTree>
    <p:extLst>
      <p:ext uri="{BB962C8B-B14F-4D97-AF65-F5344CB8AC3E}">
        <p14:creationId xmlns:p14="http://schemas.microsoft.com/office/powerpoint/2010/main" val="3689405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358F-8536-5925-4B5C-51FDDCB70235}"/>
              </a:ext>
            </a:extLst>
          </p:cNvPr>
          <p:cNvSpPr>
            <a:spLocks noGrp="1"/>
          </p:cNvSpPr>
          <p:nvPr>
            <p:ph type="title"/>
          </p:nvPr>
        </p:nvSpPr>
        <p:spPr/>
        <p:txBody>
          <a:bodyPr>
            <a:normAutofit/>
          </a:bodyPr>
          <a:lstStyle/>
          <a:p>
            <a:r>
              <a:rPr lang="en-IN" sz="3200" dirty="0">
                <a:effectLst/>
                <a:latin typeface="Calibri" panose="020F0502020204030204" pitchFamily="34" charset="0"/>
                <a:ea typeface="Calibri" panose="020F0502020204030204" pitchFamily="34" charset="0"/>
                <a:cs typeface="Times New Roman" panose="02020603050405020304" pitchFamily="18" charset="0"/>
              </a:rPr>
              <a:t>Lipid lowering therapy</a:t>
            </a:r>
            <a:endParaRPr lang="en-IN" sz="3200" dirty="0"/>
          </a:p>
        </p:txBody>
      </p:sp>
      <p:sp>
        <p:nvSpPr>
          <p:cNvPr id="3" name="Content Placeholder 2">
            <a:extLst>
              <a:ext uri="{FF2B5EF4-FFF2-40B4-BE49-F238E27FC236}">
                <a16:creationId xmlns:a16="http://schemas.microsoft.com/office/drawing/2014/main" id="{1A79D6AA-2636-5DD4-C307-49E8DEF4FF0E}"/>
              </a:ext>
            </a:extLst>
          </p:cNvPr>
          <p:cNvSpPr>
            <a:spLocks noGrp="1"/>
          </p:cNvSpPr>
          <p:nvPr>
            <p:ph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Patients with established CAD—lipid lowering therapy irrespective of LDL-C levels</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AHA guidelines—</a:t>
            </a: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high intensity statin (rosuvastatin 20-40/day, atorvastatin 40-80/day) in patients age &lt;75 </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moderate intensity statin (rosuvastatin 10-20/day, atorvastatin 20-40/day) in patients &gt;75yrs</a:t>
            </a:r>
          </a:p>
          <a:p>
            <a:pPr marL="0" indent="0">
              <a:lnSpc>
                <a:spcPct val="107000"/>
              </a:lnSpc>
              <a:spcAft>
                <a:spcPts val="800"/>
              </a:spcAft>
              <a:buNone/>
            </a:pP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2019 ESC guidelines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LDL-c lowering by 50% from baseline and to &lt;55mg/dL</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LDL-c&lt;40mg/dL—patient who had a second vascular event</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415203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3175-552E-6781-9CB9-B02B6A9D19FC}"/>
              </a:ext>
            </a:extLst>
          </p:cNvPr>
          <p:cNvSpPr>
            <a:spLocks noGrp="1"/>
          </p:cNvSpPr>
          <p:nvPr>
            <p:ph type="title"/>
          </p:nvPr>
        </p:nvSpPr>
        <p:spPr/>
        <p:txBody>
          <a:bodyPr>
            <a:normAutofit/>
          </a:bodyPr>
          <a:lstStyle/>
          <a:p>
            <a:r>
              <a:rPr lang="en-IN" sz="3200" dirty="0"/>
              <a:t>Risk factors</a:t>
            </a:r>
          </a:p>
        </p:txBody>
      </p:sp>
      <p:sp>
        <p:nvSpPr>
          <p:cNvPr id="3" name="Content Placeholder 2">
            <a:extLst>
              <a:ext uri="{FF2B5EF4-FFF2-40B4-BE49-F238E27FC236}">
                <a16:creationId xmlns:a16="http://schemas.microsoft.com/office/drawing/2014/main" id="{E0C91939-F4C1-333B-8287-76E40DD1FAAA}"/>
              </a:ext>
            </a:extLst>
          </p:cNvPr>
          <p:cNvSpPr>
            <a:spLocks noGrp="1"/>
          </p:cNvSpPr>
          <p:nvPr>
            <p:ph idx="1"/>
          </p:nvPr>
        </p:nvSpPr>
        <p:spPr/>
        <p:txBody>
          <a:bodyPr>
            <a:normAutofit lnSpcReduction="10000"/>
          </a:bodyPr>
          <a:lstStyle/>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Smoking</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Hyperlipidaemia</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Diabetes mellitus</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Hypertension</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Obesity or metabolic syndrome</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Physical inactivity</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Family history of premature CAD</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History of POVD or CVA</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CKD</a:t>
            </a:r>
          </a:p>
          <a:p>
            <a:pPr marL="0" indent="0">
              <a:buNone/>
            </a:pPr>
            <a:endParaRPr lang="en-IN" dirty="0"/>
          </a:p>
        </p:txBody>
      </p:sp>
    </p:spTree>
    <p:extLst>
      <p:ext uri="{BB962C8B-B14F-4D97-AF65-F5344CB8AC3E}">
        <p14:creationId xmlns:p14="http://schemas.microsoft.com/office/powerpoint/2010/main" val="2568177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3B24-C7B3-3E62-31D5-5B26F9E8F74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9E8C573-031A-899D-5616-41B7BB031F7E}"/>
              </a:ext>
            </a:extLst>
          </p:cNvPr>
          <p:cNvSpPr>
            <a:spLocks noGrp="1"/>
          </p:cNvSpPr>
          <p:nvPr>
            <p:ph idx="1"/>
          </p:nvPr>
        </p:nvSpPr>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For each 40mg/dL reduction of LDL-c</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10% reduction in all cause mortality</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20% reduction in coronary mortality</a:t>
            </a:r>
          </a:p>
          <a:p>
            <a:pPr marL="0" lv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17348753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96FF-3597-E0EE-A3B5-0BDDBE31B0B4}"/>
              </a:ext>
            </a:extLst>
          </p:cNvPr>
          <p:cNvSpPr>
            <a:spLocks noGrp="1"/>
          </p:cNvSpPr>
          <p:nvPr>
            <p:ph type="title"/>
          </p:nvPr>
        </p:nvSpPr>
        <p:spPr/>
        <p:txBody>
          <a:bodyPr>
            <a:normAutofit/>
          </a:bodyPr>
          <a:lstStyle/>
          <a:p>
            <a:r>
              <a:rPr lang="en-IN" sz="3200" dirty="0">
                <a:effectLst/>
                <a:latin typeface="Calibri" panose="020F0502020204030204" pitchFamily="34" charset="0"/>
                <a:ea typeface="Calibri" panose="020F0502020204030204" pitchFamily="34" charset="0"/>
                <a:cs typeface="Times New Roman" panose="02020603050405020304" pitchFamily="18" charset="0"/>
              </a:rPr>
              <a:t>Ezetimibe</a:t>
            </a:r>
            <a:endParaRPr lang="en-IN" sz="3200" dirty="0"/>
          </a:p>
        </p:txBody>
      </p:sp>
      <p:sp>
        <p:nvSpPr>
          <p:cNvPr id="3" name="Content Placeholder 2">
            <a:extLst>
              <a:ext uri="{FF2B5EF4-FFF2-40B4-BE49-F238E27FC236}">
                <a16:creationId xmlns:a16="http://schemas.microsoft.com/office/drawing/2014/main" id="{C0BE28A6-545E-3DB9-CB90-C70AA661DC42}"/>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Inhibit the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absorbtion</a:t>
            </a:r>
            <a:r>
              <a:rPr lang="en-IN" sz="1800" dirty="0">
                <a:effectLst/>
                <a:latin typeface="Calibri" panose="020F0502020204030204" pitchFamily="34" charset="0"/>
                <a:ea typeface="Calibri" panose="020F0502020204030204" pitchFamily="34" charset="0"/>
                <a:cs typeface="Times New Roman" panose="02020603050405020304" pitchFamily="18" charset="0"/>
              </a:rPr>
              <a:t> of cholesterol by the small intestine </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IMPROVE IT—improved reduction of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outcomes:Vytorin</a:t>
            </a:r>
            <a:r>
              <a:rPr lang="en-IN" sz="1800" dirty="0">
                <a:effectLst/>
                <a:latin typeface="Calibri" panose="020F0502020204030204" pitchFamily="34" charset="0"/>
                <a:ea typeface="Calibri" panose="020F0502020204030204" pitchFamily="34" charset="0"/>
                <a:cs typeface="Times New Roman" panose="02020603050405020304" pitchFamily="18" charset="0"/>
              </a:rPr>
              <a:t> Efficacy International Trial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Simavastatin</a:t>
            </a:r>
            <a:r>
              <a:rPr lang="en-IN" sz="1800" dirty="0">
                <a:effectLst/>
                <a:latin typeface="Calibri" panose="020F0502020204030204" pitchFamily="34" charset="0"/>
                <a:ea typeface="Calibri" panose="020F0502020204030204" pitchFamily="34" charset="0"/>
                <a:cs typeface="Times New Roman" panose="02020603050405020304" pitchFamily="18" charset="0"/>
              </a:rPr>
              <a:t> (40mg OD) + Ezetimibe (10mg OD) v/s Simvastatin 40mg OD—incremental lowering of LDL-C levels—reduced cardiovascular outcomes (HR 0.936)</a:t>
            </a:r>
          </a:p>
          <a:p>
            <a:pPr marL="0" indent="0">
              <a:buNone/>
            </a:pPr>
            <a:endParaRPr lang="en-IN" dirty="0"/>
          </a:p>
        </p:txBody>
      </p:sp>
    </p:spTree>
    <p:extLst>
      <p:ext uri="{BB962C8B-B14F-4D97-AF65-F5344CB8AC3E}">
        <p14:creationId xmlns:p14="http://schemas.microsoft.com/office/powerpoint/2010/main" val="1313028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852C-BD2E-9386-2F35-E83BCD3AEF4B}"/>
              </a:ext>
            </a:extLst>
          </p:cNvPr>
          <p:cNvSpPr>
            <a:spLocks noGrp="1"/>
          </p:cNvSpPr>
          <p:nvPr>
            <p:ph type="title"/>
          </p:nvPr>
        </p:nvSpPr>
        <p:spPr/>
        <p:txBody>
          <a:bodyPr>
            <a:normAutofit/>
          </a:bodyPr>
          <a:lstStyle/>
          <a:p>
            <a:r>
              <a:rPr lang="en-IN" sz="3200" dirty="0"/>
              <a:t>PCSK 9 Inhibitors</a:t>
            </a:r>
          </a:p>
        </p:txBody>
      </p:sp>
      <p:sp>
        <p:nvSpPr>
          <p:cNvPr id="3" name="Content Placeholder 2">
            <a:extLst>
              <a:ext uri="{FF2B5EF4-FFF2-40B4-BE49-F238E27FC236}">
                <a16:creationId xmlns:a16="http://schemas.microsoft.com/office/drawing/2014/main" id="{B5AF59DE-2BB8-3E03-A5C5-EE6E2EFB42C7}"/>
              </a:ext>
            </a:extLst>
          </p:cNvPr>
          <p:cNvSpPr>
            <a:spLocks noGrp="1"/>
          </p:cNvSpPr>
          <p:nvPr>
            <p:ph idx="1"/>
          </p:nvPr>
        </p:nvSpPr>
        <p:spPr/>
        <p:txBody>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Proprotein convertase subtilisin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kexin</a:t>
            </a:r>
            <a:r>
              <a:rPr lang="en-IN" sz="1800" dirty="0">
                <a:effectLst/>
                <a:latin typeface="Calibri" panose="020F0502020204030204" pitchFamily="34" charset="0"/>
                <a:ea typeface="Calibri" panose="020F0502020204030204" pitchFamily="34" charset="0"/>
                <a:cs typeface="Times New Roman" panose="02020603050405020304" pitchFamily="18" charset="0"/>
              </a:rPr>
              <a:t> type 9 (PCSK9)—degrades hepatic LDL receptors and reduces LDL-C by as much as 60%-- alirocumab and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evolocumab</a:t>
            </a:r>
            <a:r>
              <a:rPr lang="en-IN" sz="1800" dirty="0">
                <a:effectLst/>
                <a:latin typeface="Calibri" panose="020F0502020204030204" pitchFamily="34" charset="0"/>
                <a:ea typeface="Calibri" panose="020F0502020204030204" pitchFamily="34" charset="0"/>
                <a:cs typeface="Times New Roman" panose="02020603050405020304" pitchFamily="18" charset="0"/>
              </a:rPr>
              <a:t>—improved cardiovascular outcomes</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Fourier trial—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evolocumab</a:t>
            </a:r>
            <a:r>
              <a:rPr lang="en-IN" sz="1800" dirty="0">
                <a:effectLst/>
                <a:latin typeface="Calibri" panose="020F0502020204030204" pitchFamily="34" charset="0"/>
                <a:ea typeface="Calibri" panose="020F0502020204030204" pitchFamily="34" charset="0"/>
                <a:cs typeface="Times New Roman" panose="02020603050405020304" pitchFamily="18" charset="0"/>
              </a:rPr>
              <a:t> v/s placebo in CCS with LDL-C 70mg/dL or higher who were receiving statin therapy</a:t>
            </a:r>
          </a:p>
          <a:p>
            <a:pPr marL="342900" lvl="0" indent="-342900">
              <a:lnSpc>
                <a:spcPct val="107000"/>
              </a:lnSpc>
              <a:buFont typeface="Symbol" panose="05050102010706020507" pitchFamily="18" charset="2"/>
              <a:buChar char=""/>
            </a:pPr>
            <a:r>
              <a:rPr lang="en-IN" sz="1800" dirty="0" err="1">
                <a:effectLst/>
                <a:latin typeface="Calibri" panose="020F0502020204030204" pitchFamily="34" charset="0"/>
                <a:ea typeface="Calibri" panose="020F0502020204030204" pitchFamily="34" charset="0"/>
                <a:cs typeface="Times New Roman" panose="02020603050405020304" pitchFamily="18" charset="0"/>
              </a:rPr>
              <a:t>evolocumab</a:t>
            </a:r>
            <a:r>
              <a:rPr lang="en-IN" sz="1800" dirty="0">
                <a:effectLst/>
                <a:latin typeface="Calibri" panose="020F0502020204030204" pitchFamily="34" charset="0"/>
                <a:ea typeface="Calibri" panose="020F0502020204030204" pitchFamily="34" charset="0"/>
                <a:cs typeface="Times New Roman" panose="02020603050405020304" pitchFamily="18" charset="0"/>
              </a:rPr>
              <a:t> reduced LDL-C—from 92mg/dl to 30mg/dl—reduced cardiovascular outcomes--9.8% v/s 11.3% (HR 0.85)</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ADA/ACC 2018 recommendations—class 2a—add PCSK9 inhibitor in patients at very high risk of atherosclerotic cardiovascular disease on clinically judged maximal LDL-C lowering therapy and LDL C &gt;/= 70 or non HDL C &gt;100mg/dL</a:t>
            </a:r>
          </a:p>
          <a:p>
            <a:pPr marL="0" indent="0">
              <a:buNone/>
            </a:pPr>
            <a:endParaRPr lang="en-IN" dirty="0"/>
          </a:p>
        </p:txBody>
      </p:sp>
    </p:spTree>
    <p:extLst>
      <p:ext uri="{BB962C8B-B14F-4D97-AF65-F5344CB8AC3E}">
        <p14:creationId xmlns:p14="http://schemas.microsoft.com/office/powerpoint/2010/main" val="13759237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3284-9A55-253E-AC70-11E1594A15FA}"/>
              </a:ext>
            </a:extLst>
          </p:cNvPr>
          <p:cNvSpPr>
            <a:spLocks noGrp="1"/>
          </p:cNvSpPr>
          <p:nvPr>
            <p:ph type="title"/>
          </p:nvPr>
        </p:nvSpPr>
        <p:spPr/>
        <p:txBody>
          <a:bodyPr>
            <a:normAutofit/>
          </a:bodyPr>
          <a:lstStyle/>
          <a:p>
            <a:r>
              <a:rPr lang="en-IN" sz="3200" dirty="0">
                <a:effectLst/>
                <a:latin typeface="Calibri" panose="020F0502020204030204" pitchFamily="34" charset="0"/>
                <a:ea typeface="Calibri" panose="020F0502020204030204" pitchFamily="34" charset="0"/>
                <a:cs typeface="Times New Roman" panose="02020603050405020304" pitchFamily="18" charset="0"/>
              </a:rPr>
              <a:t>Vaccination</a:t>
            </a:r>
            <a:endParaRPr lang="en-IN" sz="3200" dirty="0"/>
          </a:p>
        </p:txBody>
      </p:sp>
      <p:sp>
        <p:nvSpPr>
          <p:cNvPr id="3" name="Content Placeholder 2">
            <a:extLst>
              <a:ext uri="{FF2B5EF4-FFF2-40B4-BE49-F238E27FC236}">
                <a16:creationId xmlns:a16="http://schemas.microsoft.com/office/drawing/2014/main" id="{06234053-E118-041F-60F8-3520CE6FE5B0}"/>
              </a:ext>
            </a:extLst>
          </p:cNvPr>
          <p:cNvSpPr>
            <a:spLocks noGrp="1"/>
          </p:cNvSpPr>
          <p:nvPr>
            <p:ph idx="1"/>
          </p:nvPr>
        </p:nvSpPr>
        <p:spPr/>
        <p:txBody>
          <a:bodyPr/>
          <a:lstStyle/>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Annual influenza vaccine—reduced risk of major adverse cardiovascular events—</a:t>
            </a:r>
          </a:p>
          <a:p>
            <a:pPr marL="342900" lvl="0" indent="-342900">
              <a:lnSpc>
                <a:spcPct val="107000"/>
              </a:lnSpc>
              <a:buFont typeface="Courier New" panose="02070309020205020404" pitchFamily="49" charset="0"/>
              <a:buChar char="o"/>
            </a:pPr>
            <a:r>
              <a:rPr lang="en-IN" sz="1800" dirty="0">
                <a:effectLst/>
                <a:latin typeface="Calibri" panose="020F0502020204030204" pitchFamily="34" charset="0"/>
                <a:ea typeface="Calibri" panose="020F0502020204030204" pitchFamily="34" charset="0"/>
                <a:cs typeface="Times New Roman" panose="02020603050405020304" pitchFamily="18" charset="0"/>
              </a:rPr>
              <a:t>Recent ACS 10.25%v/s 23.1% RR 0.45</a:t>
            </a:r>
          </a:p>
          <a:p>
            <a:pPr marL="342900" lvl="0" indent="-342900">
              <a:lnSpc>
                <a:spcPct val="107000"/>
              </a:lnSpc>
              <a:spcAft>
                <a:spcPts val="800"/>
              </a:spcAft>
              <a:buFont typeface="Courier New" panose="02070309020205020404" pitchFamily="49" charset="0"/>
              <a:buChar char="o"/>
            </a:pPr>
            <a:r>
              <a:rPr lang="en-IN" sz="1800" dirty="0">
                <a:effectLst/>
                <a:latin typeface="Calibri" panose="020F0502020204030204" pitchFamily="34" charset="0"/>
                <a:ea typeface="Calibri" panose="020F0502020204030204" pitchFamily="34" charset="0"/>
                <a:cs typeface="Times New Roman" panose="02020603050405020304" pitchFamily="18" charset="0"/>
              </a:rPr>
              <a:t>Stable CAD 6.9% v/s 7.4% RR 0.94</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Class 1 recommendation for CCS</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Pneumococcal vaccine—especially in 65yrs and older</a:t>
            </a:r>
          </a:p>
          <a:p>
            <a:pPr marL="0" indent="0">
              <a:buNone/>
            </a:pPr>
            <a:endParaRPr lang="en-IN" dirty="0"/>
          </a:p>
        </p:txBody>
      </p:sp>
    </p:spTree>
    <p:extLst>
      <p:ext uri="{BB962C8B-B14F-4D97-AF65-F5344CB8AC3E}">
        <p14:creationId xmlns:p14="http://schemas.microsoft.com/office/powerpoint/2010/main" val="1874259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7A25-509D-040C-E43C-74EBC5B1AA9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6CA4A82-59C1-0A3A-297A-1F1AB7DDFE34}"/>
              </a:ext>
            </a:extLst>
          </p:cNvPr>
          <p:cNvSpPr>
            <a:spLocks noGrp="1"/>
          </p:cNvSpPr>
          <p:nvPr>
            <p:ph idx="1"/>
          </p:nvPr>
        </p:nvSpPr>
        <p:spPr/>
        <p:txBody>
          <a:bodyPr>
            <a:normAutofit/>
          </a:bodyPr>
          <a:lstStyle/>
          <a:p>
            <a:pPr marL="0" indent="0">
              <a:buNone/>
            </a:pPr>
            <a:r>
              <a:rPr lang="en-IN" sz="4400" dirty="0">
                <a:effectLst/>
                <a:latin typeface="Calibri" panose="020F0502020204030204" pitchFamily="34" charset="0"/>
                <a:ea typeface="Calibri" panose="020F0502020204030204" pitchFamily="34" charset="0"/>
                <a:cs typeface="Times New Roman" panose="02020603050405020304" pitchFamily="18" charset="0"/>
              </a:rPr>
              <a:t>Revascularization in SIHD</a:t>
            </a:r>
            <a:endParaRPr lang="en-IN" sz="4400" dirty="0"/>
          </a:p>
        </p:txBody>
      </p:sp>
    </p:spTree>
    <p:extLst>
      <p:ext uri="{BB962C8B-B14F-4D97-AF65-F5344CB8AC3E}">
        <p14:creationId xmlns:p14="http://schemas.microsoft.com/office/powerpoint/2010/main" val="9336794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37FE-A8B8-BF21-B1DB-67A9AF89211F}"/>
              </a:ext>
            </a:extLst>
          </p:cNvPr>
          <p:cNvSpPr>
            <a:spLocks noGrp="1"/>
          </p:cNvSpPr>
          <p:nvPr>
            <p:ph type="title"/>
          </p:nvPr>
        </p:nvSpPr>
        <p:spPr/>
        <p:txBody>
          <a:bodyPr/>
          <a:lstStyle/>
          <a:p>
            <a:r>
              <a:rPr lang="en-IN" dirty="0"/>
              <a:t>ESC 2019 recommendation</a:t>
            </a:r>
          </a:p>
        </p:txBody>
      </p:sp>
      <p:sp>
        <p:nvSpPr>
          <p:cNvPr id="3" name="Content Placeholder 2">
            <a:extLst>
              <a:ext uri="{FF2B5EF4-FFF2-40B4-BE49-F238E27FC236}">
                <a16:creationId xmlns:a16="http://schemas.microsoft.com/office/drawing/2014/main" id="{3BE65298-4AED-915F-DAF9-848C091AFD97}"/>
              </a:ext>
            </a:extLst>
          </p:cNvPr>
          <p:cNvSpPr>
            <a:spLocks noGrp="1"/>
          </p:cNvSpPr>
          <p:nvPr>
            <p:ph idx="1"/>
          </p:nvPr>
        </p:nvSpPr>
        <p:spPr/>
        <p:txBody>
          <a:bodyPr/>
          <a:lstStyle/>
          <a:p>
            <a:pPr marL="0" indent="0">
              <a:buNone/>
            </a:pPr>
            <a:r>
              <a:rPr lang="en-IN" dirty="0"/>
              <a:t>CCS with Heart failure --Angina persisting despite of treatment with antianginal drugs – Class 1a</a:t>
            </a:r>
          </a:p>
          <a:p>
            <a:pPr marL="0" indent="0">
              <a:buNone/>
            </a:pPr>
            <a:endParaRPr lang="en-IN" dirty="0"/>
          </a:p>
          <a:p>
            <a:pPr marL="0" indent="0">
              <a:buNone/>
            </a:pPr>
            <a:r>
              <a:rPr lang="en-IN" dirty="0"/>
              <a:t>Mild or no symptoms on OMT– non invasive risk stratification showed high risk and whom revascularisation is considered for improvement of prognosis—ICA with FFR—class </a:t>
            </a:r>
            <a:r>
              <a:rPr lang="en-IN" dirty="0" err="1"/>
              <a:t>Ic</a:t>
            </a:r>
            <a:endParaRPr lang="en-IN" dirty="0"/>
          </a:p>
          <a:p>
            <a:pPr marL="0" indent="0">
              <a:buNone/>
            </a:pPr>
            <a:endParaRPr lang="en-IN" dirty="0"/>
          </a:p>
          <a:p>
            <a:pPr marL="0" indent="0">
              <a:buNone/>
            </a:pPr>
            <a:r>
              <a:rPr lang="en-IN" dirty="0"/>
              <a:t>Symptomatic patients with symptoms refractory to OMT or if belonging to high risk clinical profile—class 1c</a:t>
            </a:r>
          </a:p>
          <a:p>
            <a:pPr marL="0" indent="0">
              <a:buNone/>
            </a:pPr>
            <a:endParaRPr lang="en-IN" dirty="0"/>
          </a:p>
        </p:txBody>
      </p:sp>
    </p:spTree>
    <p:extLst>
      <p:ext uri="{BB962C8B-B14F-4D97-AF65-F5344CB8AC3E}">
        <p14:creationId xmlns:p14="http://schemas.microsoft.com/office/powerpoint/2010/main" val="40566851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BF9D-132E-90D8-8831-C7CC2566504B}"/>
              </a:ext>
            </a:extLst>
          </p:cNvPr>
          <p:cNvSpPr>
            <a:spLocks noGrp="1"/>
          </p:cNvSpPr>
          <p:nvPr>
            <p:ph type="title"/>
          </p:nvPr>
        </p:nvSpPr>
        <p:spPr/>
        <p:txBody>
          <a:bodyPr>
            <a:normAutofit/>
          </a:bodyPr>
          <a:lstStyle/>
          <a:p>
            <a:endParaRPr lang="en-IN" sz="3200" dirty="0"/>
          </a:p>
        </p:txBody>
      </p:sp>
      <p:sp>
        <p:nvSpPr>
          <p:cNvPr id="3" name="Content Placeholder 2">
            <a:extLst>
              <a:ext uri="{FF2B5EF4-FFF2-40B4-BE49-F238E27FC236}">
                <a16:creationId xmlns:a16="http://schemas.microsoft.com/office/drawing/2014/main" id="{2D4B0FB2-B90B-5AF0-6A86-12830ACD9F05}"/>
              </a:ext>
            </a:extLst>
          </p:cNvPr>
          <p:cNvSpPr>
            <a:spLocks noGrp="1"/>
          </p:cNvSpPr>
          <p:nvPr>
            <p:ph idx="1"/>
          </p:nvPr>
        </p:nvSpPr>
        <p:spPr/>
        <p:txBody>
          <a:bodyPr>
            <a:noAutofit/>
          </a:bodyPr>
          <a:lstStyle/>
          <a:p>
            <a:pPr marL="0" lvl="0" indent="0">
              <a:lnSpc>
                <a:spcPct val="107000"/>
              </a:lnSpc>
              <a:buNone/>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Choice of revascularization—PCI v/s CABG</a:t>
            </a:r>
            <a:r>
              <a:rPr lang="en-IN"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2400" dirty="0">
                <a:effectLst/>
                <a:latin typeface="Calibri" panose="020F0502020204030204" pitchFamily="34" charset="0"/>
                <a:ea typeface="Calibri" panose="020F0502020204030204" pitchFamily="34" charset="0"/>
                <a:cs typeface="Times New Roman" panose="02020603050405020304" pitchFamily="18" charset="0"/>
              </a:rPr>
              <a:t> depends on—</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Coronary anatomy</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LV systolic function</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Systemic factors like diabetes</a:t>
            </a:r>
          </a:p>
          <a:p>
            <a:pPr marL="342900" lvl="0" indent="-342900">
              <a:lnSpc>
                <a:spcPct val="107000"/>
              </a:lnSpc>
              <a:spcAft>
                <a:spcPts val="800"/>
              </a:spcAft>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Patient values and preferences</a:t>
            </a:r>
          </a:p>
          <a:p>
            <a:pPr marL="0" indent="0">
              <a:buNone/>
            </a:pPr>
            <a:endParaRPr lang="en-IN" sz="2400" dirty="0"/>
          </a:p>
        </p:txBody>
      </p:sp>
    </p:spTree>
    <p:extLst>
      <p:ext uri="{BB962C8B-B14F-4D97-AF65-F5344CB8AC3E}">
        <p14:creationId xmlns:p14="http://schemas.microsoft.com/office/powerpoint/2010/main" val="26588843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187B-01CF-F098-6BAC-4BC307AB254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6063420-C686-9222-0EAF-D68C78137B6D}"/>
              </a:ext>
            </a:extLst>
          </p:cNvPr>
          <p:cNvSpPr>
            <a:spLocks noGrp="1"/>
          </p:cNvSpPr>
          <p:nvPr>
            <p:ph idx="1"/>
          </p:nvPr>
        </p:nvSpPr>
        <p:spPr/>
        <p:txBody>
          <a:bodyPr>
            <a:normAutofit/>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CABG preferred if—</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Extensive and complex CAD</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LV systolic dysfunction</a:t>
            </a:r>
          </a:p>
          <a:p>
            <a:r>
              <a:rPr lang="en-IN" sz="2400" dirty="0">
                <a:effectLst/>
                <a:latin typeface="Calibri" panose="020F0502020204030204" pitchFamily="34" charset="0"/>
                <a:ea typeface="Calibri" panose="020F0502020204030204" pitchFamily="34" charset="0"/>
                <a:cs typeface="Times New Roman" panose="02020603050405020304" pitchFamily="18" charset="0"/>
              </a:rPr>
              <a:t> Diabetes </a:t>
            </a:r>
            <a:endParaRPr lang="en-IN" sz="2400" dirty="0"/>
          </a:p>
        </p:txBody>
      </p:sp>
    </p:spTree>
    <p:extLst>
      <p:ext uri="{BB962C8B-B14F-4D97-AF65-F5344CB8AC3E}">
        <p14:creationId xmlns:p14="http://schemas.microsoft.com/office/powerpoint/2010/main" val="6609506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7868-39F5-EF42-A6A2-059DB6B4311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0251296-1C09-66EE-9116-09D7EFAC8A26}"/>
              </a:ext>
            </a:extLst>
          </p:cNvPr>
          <p:cNvSpPr>
            <a:spLocks noGrp="1"/>
          </p:cNvSpPr>
          <p:nvPr>
            <p:ph idx="1"/>
          </p:nvPr>
        </p:nvSpPr>
        <p:spPr/>
        <p:txBody>
          <a:bodyPr>
            <a:normAutofit lnSpcReduction="10000"/>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Indications for stenting in CCS</a:t>
            </a:r>
            <a:r>
              <a:rPr lang="en-IN"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LM main disease</a:t>
            </a:r>
          </a:p>
          <a:p>
            <a:pPr marL="342900" lvl="0" indent="-342900">
              <a:lnSpc>
                <a:spcPct val="107000"/>
              </a:lnSpc>
              <a:buFont typeface="+mj-lt"/>
              <a:buAutoNum type="arabicPeriod"/>
            </a:pPr>
            <a:r>
              <a:rPr lang="en-IN" sz="2400" dirty="0" err="1">
                <a:effectLst/>
                <a:latin typeface="Calibri" panose="020F0502020204030204" pitchFamily="34" charset="0"/>
                <a:ea typeface="Calibri" panose="020F0502020204030204" pitchFamily="34" charset="0"/>
                <a:cs typeface="Times New Roman" panose="02020603050405020304" pitchFamily="18" charset="0"/>
              </a:rPr>
              <a:t>Prox</a:t>
            </a:r>
            <a:r>
              <a:rPr lang="en-IN" sz="2400" dirty="0">
                <a:effectLst/>
                <a:latin typeface="Calibri" panose="020F0502020204030204" pitchFamily="34" charset="0"/>
                <a:ea typeface="Calibri" panose="020F0502020204030204" pitchFamily="34" charset="0"/>
                <a:cs typeface="Times New Roman" panose="02020603050405020304" pitchFamily="18" charset="0"/>
              </a:rPr>
              <a:t> LAD significant disease</a:t>
            </a:r>
          </a:p>
          <a:p>
            <a:pPr marL="342900" lvl="0" indent="-342900">
              <a:lnSpc>
                <a:spcPct val="107000"/>
              </a:lnSpc>
              <a:spcAft>
                <a:spcPts val="800"/>
              </a:spcAft>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Refractory angina</a:t>
            </a:r>
          </a:p>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CAG</a:t>
            </a:r>
            <a:r>
              <a:rPr lang="en-IN"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&gt;90%-- revascularization</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50-90%--FFR—drug therapy /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revasularization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4264100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25266E-5548-2DE1-9987-4505076300B9}"/>
              </a:ext>
            </a:extLst>
          </p:cNvPr>
          <p:cNvSpPr>
            <a:spLocks noGrp="1"/>
          </p:cNvSpPr>
          <p:nvPr>
            <p:ph type="ctrTitle"/>
          </p:nvPr>
        </p:nvSpPr>
        <p:spPr/>
        <p:txBody>
          <a:bodyPr/>
          <a:lstStyle/>
          <a:p>
            <a:endParaRPr lang="en-IN"/>
          </a:p>
        </p:txBody>
      </p:sp>
      <p:sp>
        <p:nvSpPr>
          <p:cNvPr id="3" name="Content Placeholder 2">
            <a:extLst>
              <a:ext uri="{FF2B5EF4-FFF2-40B4-BE49-F238E27FC236}">
                <a16:creationId xmlns:a16="http://schemas.microsoft.com/office/drawing/2014/main" id="{5F91DCCA-3ABD-9D99-D3C0-DA0E6970436F}"/>
              </a:ext>
            </a:extLst>
          </p:cNvPr>
          <p:cNvSpPr>
            <a:spLocks noGrp="1"/>
          </p:cNvSpPr>
          <p:nvPr>
            <p:ph type="subTitle" idx="1"/>
          </p:nvPr>
        </p:nvSpPr>
        <p:spPr/>
        <p:txBody>
          <a:bodyPr/>
          <a:lstStyle/>
          <a:p>
            <a:pPr marL="0" inden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sz="1800" dirty="0">
                <a:latin typeface="Calibri" panose="020F0502020204030204" pitchFamily="34" charset="0"/>
                <a:ea typeface="Calibri" panose="020F0502020204030204" pitchFamily="34" charset="0"/>
                <a:cs typeface="Times New Roman" panose="02020603050405020304" pitchFamily="18" charset="0"/>
              </a:rPr>
              <a:t>                           </a:t>
            </a:r>
            <a:r>
              <a:rPr lang="en-IN" sz="2800" dirty="0">
                <a:effectLst/>
                <a:latin typeface="Calibri" panose="020F0502020204030204" pitchFamily="34" charset="0"/>
                <a:ea typeface="Calibri" panose="020F0502020204030204" pitchFamily="34" charset="0"/>
                <a:cs typeface="Times New Roman" panose="02020603050405020304" pitchFamily="18" charset="0"/>
              </a:rPr>
              <a:t>Revascularization v/s optimal medical therapy</a:t>
            </a:r>
          </a:p>
          <a:p>
            <a:pPr marL="0" indent="0">
              <a:buNone/>
            </a:pPr>
            <a:endParaRPr lang="en-IN" dirty="0"/>
          </a:p>
        </p:txBody>
      </p:sp>
    </p:spTree>
    <p:extLst>
      <p:ext uri="{BB962C8B-B14F-4D97-AF65-F5344CB8AC3E}">
        <p14:creationId xmlns:p14="http://schemas.microsoft.com/office/powerpoint/2010/main" val="200042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E806-D032-E8A3-2C9E-469D9D699DC7}"/>
              </a:ext>
            </a:extLst>
          </p:cNvPr>
          <p:cNvSpPr>
            <a:spLocks noGrp="1"/>
          </p:cNvSpPr>
          <p:nvPr>
            <p:ph type="title"/>
          </p:nvPr>
        </p:nvSpPr>
        <p:spPr/>
        <p:txBody>
          <a:bodyPr/>
          <a:lstStyle/>
          <a:p>
            <a:r>
              <a:rPr lang="en-IN" dirty="0"/>
              <a:t>Natural history </a:t>
            </a:r>
          </a:p>
        </p:txBody>
      </p:sp>
      <p:pic>
        <p:nvPicPr>
          <p:cNvPr id="4" name="Content Placeholder 3">
            <a:extLst>
              <a:ext uri="{FF2B5EF4-FFF2-40B4-BE49-F238E27FC236}">
                <a16:creationId xmlns:a16="http://schemas.microsoft.com/office/drawing/2014/main" id="{2A6AA9F4-5A26-6010-3E19-6D4895ECF4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143711"/>
            <a:ext cx="6172200" cy="4561052"/>
          </a:xfrm>
          <a:prstGeom prst="rect">
            <a:avLst/>
          </a:prstGeom>
        </p:spPr>
      </p:pic>
      <p:sp>
        <p:nvSpPr>
          <p:cNvPr id="5" name="Text Placeholder 4">
            <a:extLst>
              <a:ext uri="{FF2B5EF4-FFF2-40B4-BE49-F238E27FC236}">
                <a16:creationId xmlns:a16="http://schemas.microsoft.com/office/drawing/2014/main" id="{A8CB818F-BE6B-1711-1529-7AB80FD1752B}"/>
              </a:ext>
            </a:extLst>
          </p:cNvPr>
          <p:cNvSpPr>
            <a:spLocks noGrp="1"/>
          </p:cNvSpPr>
          <p:nvPr>
            <p:ph type="body" sz="half" idx="2"/>
          </p:nvPr>
        </p:nvSpPr>
        <p:spPr/>
        <p:txBody>
          <a:bodyPr>
            <a:normAutofit fontScale="92500" lnSpcReduction="10000"/>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long, stable periods </a:t>
            </a:r>
          </a:p>
          <a:p>
            <a:endParaRPr lang="en-IN" sz="1800" dirty="0">
              <a:latin typeface="Calibri" panose="020F0502020204030204" pitchFamily="34" charset="0"/>
              <a:ea typeface="Calibri" panose="020F0502020204030204" pitchFamily="34" charset="0"/>
              <a:cs typeface="Times New Roman" panose="02020603050405020304" pitchFamily="18" charset="0"/>
            </a:endParaRPr>
          </a:p>
          <a:p>
            <a:r>
              <a:rPr lang="en-IN" sz="1800" dirty="0">
                <a:effectLst/>
                <a:latin typeface="Calibri" panose="020F0502020204030204" pitchFamily="34" charset="0"/>
                <a:ea typeface="Calibri" panose="020F0502020204030204" pitchFamily="34" charset="0"/>
                <a:cs typeface="Times New Roman" panose="02020603050405020304" pitchFamily="18" charset="0"/>
              </a:rPr>
              <a:t>episodes of ACS due to </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acute atherothrombotic event caused by –plaque rupture or erosion</a:t>
            </a:r>
            <a:r>
              <a:rPr lang="en-IN" sz="1800" baseline="30000" dirty="0">
                <a:effectLst/>
                <a:latin typeface="Calibri" panose="020F0502020204030204" pitchFamily="34" charset="0"/>
                <a:ea typeface="Calibri" panose="020F0502020204030204" pitchFamily="34" charset="0"/>
                <a:cs typeface="Times New Roman" panose="02020603050405020304" pitchFamily="18" charset="0"/>
              </a:rPr>
              <a:t>2</a:t>
            </a:r>
          </a:p>
          <a:p>
            <a:endParaRPr lang="en-IN" sz="1800" baseline="30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Chronic coronary syndrome</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revascularized </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good prognosis</a:t>
            </a:r>
          </a:p>
          <a:p>
            <a:pPr marL="342900" lvl="0" indent="-342900">
              <a:lnSpc>
                <a:spcPct val="107000"/>
              </a:lnSpc>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Chronic coronary syndrome—&gt; ACS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revascularization</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better prognosis</a:t>
            </a:r>
          </a:p>
          <a:p>
            <a:pPr marL="342900" lvl="0" indent="-342900">
              <a:lnSpc>
                <a:spcPct val="107000"/>
              </a:lnSpc>
              <a:spcAft>
                <a:spcPts val="800"/>
              </a:spcAft>
              <a:buFont typeface="+mj-lt"/>
              <a:buAutoNum type="arabicPeriod"/>
            </a:pPr>
            <a:r>
              <a:rPr lang="en-IN" sz="1800" dirty="0">
                <a:effectLst/>
                <a:latin typeface="Calibri" panose="020F0502020204030204" pitchFamily="34" charset="0"/>
                <a:ea typeface="Calibri" panose="020F0502020204030204" pitchFamily="34" charset="0"/>
                <a:cs typeface="Times New Roman" panose="02020603050405020304" pitchFamily="18" charset="0"/>
              </a:rPr>
              <a:t>Chronic coronary syndrome</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ACS</a:t>
            </a:r>
            <a:r>
              <a:rPr lang="en-IN"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1800" dirty="0">
                <a:effectLst/>
                <a:latin typeface="Calibri" panose="020F0502020204030204" pitchFamily="34" charset="0"/>
                <a:ea typeface="Calibri" panose="020F0502020204030204" pitchFamily="34" charset="0"/>
                <a:cs typeface="Times New Roman" panose="02020603050405020304" pitchFamily="18" charset="0"/>
              </a:rPr>
              <a:t> not revascularized—worse prognosis</a:t>
            </a:r>
          </a:p>
          <a:p>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9157213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6FE3-A314-7A3D-AA38-AAFD5D9C93D2}"/>
              </a:ext>
            </a:extLst>
          </p:cNvPr>
          <p:cNvSpPr>
            <a:spLocks noGrp="1"/>
          </p:cNvSpPr>
          <p:nvPr>
            <p:ph type="title"/>
          </p:nvPr>
        </p:nvSpPr>
        <p:spPr/>
        <p:txBody>
          <a:bodyPr>
            <a:normAutofit/>
          </a:bodyPr>
          <a:lstStyle/>
          <a:p>
            <a:r>
              <a:rPr lang="en-IN" sz="2800" dirty="0">
                <a:effectLst/>
                <a:latin typeface="Calibri" panose="020F0502020204030204" pitchFamily="34" charset="0"/>
                <a:ea typeface="Calibri" panose="020F0502020204030204" pitchFamily="34" charset="0"/>
                <a:cs typeface="Times New Roman" panose="02020603050405020304" pitchFamily="18" charset="0"/>
              </a:rPr>
              <a:t>COURAGE trial</a:t>
            </a:r>
            <a:endParaRPr lang="en-IN" sz="2800" dirty="0"/>
          </a:p>
        </p:txBody>
      </p:sp>
      <p:sp>
        <p:nvSpPr>
          <p:cNvPr id="3" name="Content Placeholder 2">
            <a:extLst>
              <a:ext uri="{FF2B5EF4-FFF2-40B4-BE49-F238E27FC236}">
                <a16:creationId xmlns:a16="http://schemas.microsoft.com/office/drawing/2014/main" id="{BB5A5602-75EC-FC83-8552-67ECE6775EE8}"/>
              </a:ext>
            </a:extLst>
          </p:cNvPr>
          <p:cNvSpPr>
            <a:spLocks noGrp="1"/>
          </p:cNvSpPr>
          <p:nvPr>
            <p:ph idx="1"/>
          </p:nvPr>
        </p:nvSpPr>
        <p:spPr/>
        <p:txBody>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1999-2004—symptomatic but stabilized angina (CCS angina class &lt;4), one &gt;/= 70% flow obstructing lesion in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atleast</a:t>
            </a:r>
            <a:r>
              <a:rPr lang="en-IN" sz="2400" dirty="0">
                <a:effectLst/>
                <a:latin typeface="Calibri" panose="020F0502020204030204" pitchFamily="34" charset="0"/>
                <a:ea typeface="Calibri" panose="020F0502020204030204" pitchFamily="34" charset="0"/>
                <a:cs typeface="Times New Roman" panose="02020603050405020304" pitchFamily="18" charset="0"/>
              </a:rPr>
              <a:t> one proximal epicardial coronary artery and objective evidence of myocardial ischemia—OMT v/s OMT + PCI</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No significant difference in death or MI (19.0 v/s 18.5%, HR 0.95) or overall survival, survival free of MI and survival free of ACS at 4.6yrs</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Freedom from angina and improved quality of life after PCI initial part of study—not significant difference after 24months</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No significant long term mortality benefit at 6.2yrs 25% v/s 24% HR 1.03</a:t>
            </a:r>
          </a:p>
          <a:p>
            <a:pPr marL="0" indent="0">
              <a:buNone/>
            </a:pPr>
            <a:endParaRPr lang="en-IN" dirty="0"/>
          </a:p>
        </p:txBody>
      </p:sp>
    </p:spTree>
    <p:extLst>
      <p:ext uri="{BB962C8B-B14F-4D97-AF65-F5344CB8AC3E}">
        <p14:creationId xmlns:p14="http://schemas.microsoft.com/office/powerpoint/2010/main" val="35855267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E647-60E6-0A4F-E6B7-6D799BC2E404}"/>
              </a:ext>
            </a:extLst>
          </p:cNvPr>
          <p:cNvSpPr>
            <a:spLocks noGrp="1"/>
          </p:cNvSpPr>
          <p:nvPr>
            <p:ph type="title"/>
          </p:nvPr>
        </p:nvSpPr>
        <p:spPr/>
        <p:txBody>
          <a:bodyPr>
            <a:normAutofit/>
          </a:bodyPr>
          <a:lstStyle/>
          <a:p>
            <a:r>
              <a:rPr lang="en-IN" sz="2400" dirty="0">
                <a:effectLst/>
                <a:latin typeface="Calibri" panose="020F0502020204030204" pitchFamily="34" charset="0"/>
                <a:ea typeface="Calibri" panose="020F0502020204030204" pitchFamily="34" charset="0"/>
                <a:cs typeface="Times New Roman" panose="02020603050405020304" pitchFamily="18" charset="0"/>
              </a:rPr>
              <a:t>BARI 2D-the bypass angioplasty revascularization investigation 2 diabetes trial</a:t>
            </a:r>
            <a:endParaRPr lang="en-IN" sz="2400" dirty="0"/>
          </a:p>
        </p:txBody>
      </p:sp>
      <p:sp>
        <p:nvSpPr>
          <p:cNvPr id="3" name="Content Placeholder 2">
            <a:extLst>
              <a:ext uri="{FF2B5EF4-FFF2-40B4-BE49-F238E27FC236}">
                <a16:creationId xmlns:a16="http://schemas.microsoft.com/office/drawing/2014/main" id="{36FF80E4-C0B6-6178-0B7A-840A1ECF6470}"/>
              </a:ext>
            </a:extLst>
          </p:cNvPr>
          <p:cNvSpPr>
            <a:spLocks noGrp="1"/>
          </p:cNvSpPr>
          <p:nvPr>
            <p:ph sz="half" idx="1"/>
          </p:nvPr>
        </p:nvSpPr>
        <p:spPr/>
        <p:txBody>
          <a:bodyPr>
            <a:normAutofit fontScale="92500" lnSpcReduction="10000"/>
          </a:bodyPr>
          <a:lstStyle/>
          <a:p>
            <a:pPr>
              <a:lnSpc>
                <a:spcPct val="107000"/>
              </a:lnSpc>
              <a:spcAft>
                <a:spcPts val="800"/>
              </a:spcAft>
            </a:pPr>
            <a:r>
              <a:rPr lang="en-IN" sz="2600" dirty="0">
                <a:effectLst/>
                <a:latin typeface="Calibri" panose="020F0502020204030204" pitchFamily="34" charset="0"/>
                <a:ea typeface="Calibri" panose="020F0502020204030204" pitchFamily="34" charset="0"/>
                <a:cs typeface="Times New Roman" panose="02020603050405020304" pitchFamily="18" charset="0"/>
              </a:rPr>
              <a:t>Type 2 DM patients with CAD—prompt revascularization (PCI v/s CABG within 4 weeks) + OMT v/s OMT alone</a:t>
            </a:r>
          </a:p>
          <a:p>
            <a:pPr>
              <a:lnSpc>
                <a:spcPct val="107000"/>
              </a:lnSpc>
              <a:spcAft>
                <a:spcPts val="800"/>
              </a:spcAft>
            </a:pPr>
            <a:r>
              <a:rPr lang="en-IN" sz="2600" dirty="0">
                <a:effectLst/>
                <a:latin typeface="Calibri" panose="020F0502020204030204" pitchFamily="34" charset="0"/>
                <a:ea typeface="Calibri" panose="020F0502020204030204" pitchFamily="34" charset="0"/>
                <a:cs typeface="Times New Roman" panose="02020603050405020304" pitchFamily="18" charset="0"/>
              </a:rPr>
              <a:t>At end of 5yrs—rate of survival and freedom from major adverse cardiovascular events did not differ between medical and revascularization arm</a:t>
            </a:r>
          </a:p>
          <a:p>
            <a:pPr marL="0" indent="0">
              <a:lnSpc>
                <a:spcPct val="107000"/>
              </a:lnSpc>
              <a:spcAft>
                <a:spcPts val="800"/>
              </a:spcAft>
              <a:buNone/>
            </a:pPr>
            <a:endParaRPr lang="en-IN"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
        <p:nvSpPr>
          <p:cNvPr id="4" name="Content Placeholder 3">
            <a:extLst>
              <a:ext uri="{FF2B5EF4-FFF2-40B4-BE49-F238E27FC236}">
                <a16:creationId xmlns:a16="http://schemas.microsoft.com/office/drawing/2014/main" id="{070C3784-C28B-FCC1-585E-B1CB1A34E78C}"/>
              </a:ext>
            </a:extLst>
          </p:cNvPr>
          <p:cNvSpPr>
            <a:spLocks noGrp="1"/>
          </p:cNvSpPr>
          <p:nvPr>
            <p:ph sz="half" idx="2"/>
          </p:nvPr>
        </p:nvSpPr>
        <p:spPr/>
        <p:txBody>
          <a:bodyPr>
            <a:normAutofit fontScale="92500" lnSpcReduction="10000"/>
          </a:bodyPr>
          <a:lstStyle/>
          <a:p>
            <a:pPr marL="0" indent="0">
              <a:lnSpc>
                <a:spcPct val="107000"/>
              </a:lnSpc>
              <a:spcAft>
                <a:spcPts val="800"/>
              </a:spcAft>
              <a:buNone/>
            </a:pPr>
            <a:r>
              <a:rPr lang="en-IN" sz="2600" dirty="0">
                <a:effectLst/>
                <a:latin typeface="Calibri" panose="020F0502020204030204" pitchFamily="34" charset="0"/>
                <a:ea typeface="Calibri" panose="020F0502020204030204" pitchFamily="34" charset="0"/>
                <a:cs typeface="Times New Roman" panose="02020603050405020304" pitchFamily="18" charset="0"/>
              </a:rPr>
              <a:t>Compared to the medical group, prompt revascularization at 3yr follow up period—</a:t>
            </a:r>
          </a:p>
          <a:p>
            <a:pPr marL="342900" lvl="0" indent="-342900">
              <a:lnSpc>
                <a:spcPct val="107000"/>
              </a:lnSpc>
              <a:buFont typeface="Symbol" panose="05050102010706020507" pitchFamily="18" charset="2"/>
              <a:buChar char=""/>
            </a:pPr>
            <a:r>
              <a:rPr lang="en-IN" sz="2600" dirty="0">
                <a:effectLst/>
                <a:latin typeface="Calibri" panose="020F0502020204030204" pitchFamily="34" charset="0"/>
                <a:ea typeface="Calibri" panose="020F0502020204030204" pitchFamily="34" charset="0"/>
                <a:cs typeface="Times New Roman" panose="02020603050405020304" pitchFamily="18" charset="0"/>
              </a:rPr>
              <a:t>Lower rate of worsening angina 8% v/s 13%</a:t>
            </a:r>
          </a:p>
          <a:p>
            <a:pPr marL="342900" lvl="0" indent="-342900">
              <a:lnSpc>
                <a:spcPct val="107000"/>
              </a:lnSpc>
              <a:buFont typeface="Symbol" panose="05050102010706020507" pitchFamily="18" charset="2"/>
              <a:buChar char=""/>
            </a:pPr>
            <a:r>
              <a:rPr lang="en-IN" sz="2600" dirty="0">
                <a:effectLst/>
                <a:latin typeface="Calibri" panose="020F0502020204030204" pitchFamily="34" charset="0"/>
                <a:ea typeface="Calibri" panose="020F0502020204030204" pitchFamily="34" charset="0"/>
                <a:cs typeface="Times New Roman" panose="02020603050405020304" pitchFamily="18" charset="0"/>
              </a:rPr>
              <a:t>New angina 37% v/s 51%</a:t>
            </a:r>
          </a:p>
          <a:p>
            <a:pPr marL="342900" lvl="0" indent="-342900">
              <a:lnSpc>
                <a:spcPct val="107000"/>
              </a:lnSpc>
              <a:buFont typeface="Symbol" panose="05050102010706020507" pitchFamily="18" charset="2"/>
              <a:buChar char=""/>
            </a:pPr>
            <a:r>
              <a:rPr lang="en-IN" sz="2600" dirty="0">
                <a:effectLst/>
                <a:latin typeface="Calibri" panose="020F0502020204030204" pitchFamily="34" charset="0"/>
                <a:ea typeface="Calibri" panose="020F0502020204030204" pitchFamily="34" charset="0"/>
                <a:cs typeface="Times New Roman" panose="02020603050405020304" pitchFamily="18" charset="0"/>
              </a:rPr>
              <a:t>Subsequent coronary revascularization 18% v/s 33%</a:t>
            </a:r>
          </a:p>
          <a:p>
            <a:pPr marL="342900" lvl="0" indent="-342900">
              <a:lnSpc>
                <a:spcPct val="107000"/>
              </a:lnSpc>
              <a:spcAft>
                <a:spcPts val="800"/>
              </a:spcAft>
              <a:buFont typeface="Symbol" panose="05050102010706020507" pitchFamily="18" charset="2"/>
              <a:buChar char=""/>
            </a:pPr>
            <a:r>
              <a:rPr lang="en-IN" sz="2600" dirty="0">
                <a:effectLst/>
                <a:latin typeface="Calibri" panose="020F0502020204030204" pitchFamily="34" charset="0"/>
                <a:ea typeface="Calibri" panose="020F0502020204030204" pitchFamily="34" charset="0"/>
                <a:cs typeface="Times New Roman" panose="02020603050405020304" pitchFamily="18" charset="0"/>
              </a:rPr>
              <a:t>Higher rate of angina free status 66% v/s 58%</a:t>
            </a:r>
          </a:p>
          <a:p>
            <a:pPr marL="0" indent="0">
              <a:buNone/>
            </a:pPr>
            <a:endParaRPr lang="en-IN" dirty="0"/>
          </a:p>
        </p:txBody>
      </p:sp>
    </p:spTree>
    <p:extLst>
      <p:ext uri="{BB962C8B-B14F-4D97-AF65-F5344CB8AC3E}">
        <p14:creationId xmlns:p14="http://schemas.microsoft.com/office/powerpoint/2010/main" val="37404373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0160-CFA3-8D1A-2FE4-17DF84446226}"/>
              </a:ext>
            </a:extLst>
          </p:cNvPr>
          <p:cNvSpPr>
            <a:spLocks noGrp="1"/>
          </p:cNvSpPr>
          <p:nvPr>
            <p:ph type="title"/>
          </p:nvPr>
        </p:nvSpPr>
        <p:spPr>
          <a:xfrm>
            <a:off x="838200" y="335628"/>
            <a:ext cx="10515600" cy="1325563"/>
          </a:xfrm>
        </p:spPr>
        <p:txBody>
          <a:bodyPr>
            <a:normAutofit/>
          </a:bodyPr>
          <a:lstStyle/>
          <a:p>
            <a:r>
              <a:rPr lang="en-IN" sz="2800">
                <a:effectLst/>
                <a:latin typeface="Calibri" panose="020F0502020204030204" pitchFamily="34" charset="0"/>
                <a:ea typeface="Calibri" panose="020F0502020204030204" pitchFamily="34" charset="0"/>
                <a:cs typeface="Times New Roman" panose="02020603050405020304" pitchFamily="18" charset="0"/>
              </a:rPr>
              <a:t>FAME 2 trial</a:t>
            </a:r>
            <a:endParaRPr lang="en-IN" sz="2800" dirty="0"/>
          </a:p>
        </p:txBody>
      </p:sp>
      <p:sp>
        <p:nvSpPr>
          <p:cNvPr id="3" name="Content Placeholder 2">
            <a:extLst>
              <a:ext uri="{FF2B5EF4-FFF2-40B4-BE49-F238E27FC236}">
                <a16:creationId xmlns:a16="http://schemas.microsoft.com/office/drawing/2014/main" id="{C242D42A-BA8D-0263-7D7F-417A7DDD5DC1}"/>
              </a:ext>
            </a:extLst>
          </p:cNvPr>
          <p:cNvSpPr>
            <a:spLocks noGrp="1"/>
          </p:cNvSpPr>
          <p:nvPr>
            <p:ph idx="1"/>
          </p:nvPr>
        </p:nvSpPr>
        <p:spPr/>
        <p:txBody>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with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atleast</a:t>
            </a:r>
            <a:r>
              <a:rPr lang="en-IN" sz="2400" dirty="0">
                <a:effectLst/>
                <a:latin typeface="Calibri" panose="020F0502020204030204" pitchFamily="34" charset="0"/>
                <a:ea typeface="Calibri" panose="020F0502020204030204" pitchFamily="34" charset="0"/>
                <a:cs typeface="Times New Roman" panose="02020603050405020304" pitchFamily="18" charset="0"/>
              </a:rPr>
              <a:t> one functionally significant coronary stenosis (FFR &lt;/= 0.80) to either FFR guided PCI + best available medical treatment v/s best available medical therapy alone</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Composite end point of death, MI or urgent revascularization—4.3% v/s 12.7% HR 0.32</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Primary endpoint was lower even at 5yr follow up</a:t>
            </a:r>
          </a:p>
          <a:p>
            <a:pPr marL="0" indent="0">
              <a:buNone/>
            </a:pPr>
            <a:endParaRPr lang="en-IN" dirty="0"/>
          </a:p>
        </p:txBody>
      </p:sp>
    </p:spTree>
    <p:extLst>
      <p:ext uri="{BB962C8B-B14F-4D97-AF65-F5344CB8AC3E}">
        <p14:creationId xmlns:p14="http://schemas.microsoft.com/office/powerpoint/2010/main" val="33310451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57AE-927F-FCB1-8E83-0DDA71A98FB0}"/>
              </a:ext>
            </a:extLst>
          </p:cNvPr>
          <p:cNvSpPr>
            <a:spLocks noGrp="1"/>
          </p:cNvSpPr>
          <p:nvPr>
            <p:ph type="title"/>
          </p:nvPr>
        </p:nvSpPr>
        <p:spPr/>
        <p:txBody>
          <a:bodyPr>
            <a:normAutofit/>
          </a:bodyPr>
          <a:lstStyle/>
          <a:p>
            <a:r>
              <a:rPr lang="en-IN" sz="3200" dirty="0">
                <a:effectLst/>
                <a:latin typeface="Calibri" panose="020F0502020204030204" pitchFamily="34" charset="0"/>
                <a:ea typeface="Calibri" panose="020F0502020204030204" pitchFamily="34" charset="0"/>
                <a:cs typeface="Times New Roman" panose="02020603050405020304" pitchFamily="18" charset="0"/>
              </a:rPr>
              <a:t>ISCHEMIA—international study of comparative health effectiveness with Medical and invasive approaches trial</a:t>
            </a:r>
            <a:endParaRPr lang="en-IN" sz="3200" dirty="0"/>
          </a:p>
        </p:txBody>
      </p:sp>
      <p:sp>
        <p:nvSpPr>
          <p:cNvPr id="3" name="Content Placeholder 2">
            <a:extLst>
              <a:ext uri="{FF2B5EF4-FFF2-40B4-BE49-F238E27FC236}">
                <a16:creationId xmlns:a16="http://schemas.microsoft.com/office/drawing/2014/main" id="{A57E4D15-0780-60A4-E8AC-FAD274DDF60B}"/>
              </a:ext>
            </a:extLst>
          </p:cNvPr>
          <p:cNvSpPr>
            <a:spLocks noGrp="1"/>
          </p:cNvSpPr>
          <p:nvPr>
            <p:ph idx="1"/>
          </p:nvPr>
        </p:nvSpPr>
        <p:spPr/>
        <p:txBody>
          <a:bodyPr>
            <a:noAutofit/>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Moderate -severe ischemia patients --- an initial invasive strategy (angiography and revascularization) + medical therapy v/s initial conservative therapy and angiography is medical therapy failed</a:t>
            </a:r>
          </a:p>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CCTA—to rule out Left main disease or non obstructive CAD</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At 3.2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yrs</a:t>
            </a:r>
            <a:r>
              <a:rPr lang="en-IN" sz="2400" dirty="0">
                <a:effectLst/>
                <a:latin typeface="Calibri" panose="020F0502020204030204" pitchFamily="34" charset="0"/>
                <a:ea typeface="Calibri" panose="020F0502020204030204" pitchFamily="34" charset="0"/>
                <a:cs typeface="Times New Roman" panose="02020603050405020304" pitchFamily="18" charset="0"/>
              </a:rPr>
              <a:t> follow up—initial invasive strategy did not reduce the risk of ischemic cardiovascular events—composite death from cardiovascular causes, MI or hospitalization for unstable angina, heart failure or resuscitated cardiac arrest or death from any cause </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Initial invasive therapy had higher primary outcome and MI in first 2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yrs</a:t>
            </a:r>
            <a:r>
              <a:rPr lang="en-IN" sz="2400" dirty="0">
                <a:effectLst/>
                <a:latin typeface="Calibri" panose="020F0502020204030204" pitchFamily="34" charset="0"/>
                <a:ea typeface="Calibri" panose="020F0502020204030204" pitchFamily="34" charset="0"/>
                <a:cs typeface="Times New Roman" panose="02020603050405020304" pitchFamily="18" charset="0"/>
              </a:rPr>
              <a:t> due to </a:t>
            </a:r>
            <a:r>
              <a:rPr lang="en-IN" sz="2400" dirty="0" err="1">
                <a:effectLst/>
                <a:latin typeface="Calibri" panose="020F0502020204030204" pitchFamily="34" charset="0"/>
                <a:ea typeface="Calibri" panose="020F0502020204030204" pitchFamily="34" charset="0"/>
                <a:cs typeface="Times New Roman" panose="02020603050405020304" pitchFamily="18" charset="0"/>
              </a:rPr>
              <a:t>periperocedural</a:t>
            </a:r>
            <a:r>
              <a:rPr lang="en-IN" sz="2400" dirty="0">
                <a:effectLst/>
                <a:latin typeface="Calibri" panose="020F0502020204030204" pitchFamily="34" charset="0"/>
                <a:ea typeface="Calibri" panose="020F0502020204030204" pitchFamily="34" charset="0"/>
                <a:cs typeface="Times New Roman" panose="02020603050405020304" pitchFamily="18" charset="0"/>
              </a:rPr>
              <a:t> MI</a:t>
            </a:r>
          </a:p>
        </p:txBody>
      </p:sp>
    </p:spTree>
    <p:extLst>
      <p:ext uri="{BB962C8B-B14F-4D97-AF65-F5344CB8AC3E}">
        <p14:creationId xmlns:p14="http://schemas.microsoft.com/office/powerpoint/2010/main" val="30857556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6665-84A1-9345-A8F4-17CA8FA7B5A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311DDEC-3B16-73FA-0AA9-F05FA8CF4987}"/>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After 2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yrs</a:t>
            </a:r>
            <a:r>
              <a:rPr lang="en-IN" sz="2800" dirty="0">
                <a:effectLst/>
                <a:latin typeface="Calibri" panose="020F0502020204030204" pitchFamily="34" charset="0"/>
                <a:ea typeface="Calibri" panose="020F0502020204030204" pitchFamily="34" charset="0"/>
                <a:cs typeface="Times New Roman" panose="02020603050405020304" pitchFamily="18" charset="0"/>
              </a:rPr>
              <a:t>—primary outcomes and MI was higher in conservative management group</a:t>
            </a:r>
          </a:p>
          <a:p>
            <a:pPr marL="342900" lvl="0" indent="-342900">
              <a:lnSpc>
                <a:spcPct val="107000"/>
              </a:lnSpc>
              <a:spcAft>
                <a:spcPts val="800"/>
              </a:spcAft>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Initial conservative management decreased non procedural MI and hospitalization for unstable angina—increased procedural MI and hospitalization for heart failure</a:t>
            </a:r>
          </a:p>
          <a:p>
            <a:r>
              <a:rPr lang="en-IN" sz="2800" dirty="0">
                <a:effectLst/>
                <a:latin typeface="Calibri" panose="020F0502020204030204" pitchFamily="34" charset="0"/>
                <a:ea typeface="Calibri" panose="020F0502020204030204" pitchFamily="34" charset="0"/>
                <a:cs typeface="Times New Roman" panose="02020603050405020304" pitchFamily="18" charset="0"/>
              </a:rPr>
              <a:t>Angina related health status – greater improvement in invasive strategy group</a:t>
            </a:r>
            <a:endParaRPr lang="en-IN" dirty="0"/>
          </a:p>
          <a:p>
            <a:pPr marL="0" indent="0">
              <a:buNone/>
            </a:pPr>
            <a:endParaRPr lang="en-IN" dirty="0"/>
          </a:p>
        </p:txBody>
      </p:sp>
    </p:spTree>
    <p:extLst>
      <p:ext uri="{BB962C8B-B14F-4D97-AF65-F5344CB8AC3E}">
        <p14:creationId xmlns:p14="http://schemas.microsoft.com/office/powerpoint/2010/main" val="20204581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F109-CC7C-2AE3-FB97-4603AFBB2D0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63F6AF0-FAD4-F235-D9A7-B1E51E7F1D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1587" y="264697"/>
            <a:ext cx="7197213" cy="6401574"/>
          </a:xfrm>
        </p:spPr>
      </p:pic>
    </p:spTree>
    <p:extLst>
      <p:ext uri="{BB962C8B-B14F-4D97-AF65-F5344CB8AC3E}">
        <p14:creationId xmlns:p14="http://schemas.microsoft.com/office/powerpoint/2010/main" val="10796545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5C55-FD5A-1541-1FCC-E48B45BC89C7}"/>
              </a:ext>
            </a:extLst>
          </p:cNvPr>
          <p:cNvSpPr>
            <a:spLocks noGrp="1"/>
          </p:cNvSpPr>
          <p:nvPr>
            <p:ph type="title"/>
          </p:nvPr>
        </p:nvSpPr>
        <p:spPr/>
        <p:txBody>
          <a:bodyPr>
            <a:normAutofit/>
          </a:bodyPr>
          <a:lstStyle/>
          <a:p>
            <a:r>
              <a:rPr lang="en-IN" sz="2400" dirty="0">
                <a:effectLst/>
                <a:latin typeface="Calibri" panose="020F0502020204030204" pitchFamily="34" charset="0"/>
                <a:ea typeface="Calibri" panose="020F0502020204030204" pitchFamily="34" charset="0"/>
                <a:cs typeface="Times New Roman" panose="02020603050405020304" pitchFamily="18" charset="0"/>
              </a:rPr>
              <a:t>ISCHEMIA-CKD trial</a:t>
            </a:r>
            <a:endParaRPr lang="en-IN" sz="2400" dirty="0"/>
          </a:p>
        </p:txBody>
      </p:sp>
      <p:sp>
        <p:nvSpPr>
          <p:cNvPr id="3" name="Content Placeholder 2">
            <a:extLst>
              <a:ext uri="{FF2B5EF4-FFF2-40B4-BE49-F238E27FC236}">
                <a16:creationId xmlns:a16="http://schemas.microsoft.com/office/drawing/2014/main" id="{7E1BD191-7BD3-FCF6-FBDC-A16C166FB5B6}"/>
              </a:ext>
            </a:extLst>
          </p:cNvPr>
          <p:cNvSpPr>
            <a:spLocks noGrp="1"/>
          </p:cNvSpPr>
          <p:nvPr>
            <p:ph idx="1"/>
          </p:nvPr>
        </p:nvSpPr>
        <p:spPr/>
        <p:txBody>
          <a:bodyPr/>
          <a:lstStyle/>
          <a:p>
            <a:pPr>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eGFR&lt;30 or on dialysis patients with moderate to severe ischemia—initial invasive (angiography and revascularization is feasible) and medical therapy v/s medical therapy alone and angiography if medical therapy failed</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initial invasive strategy did not reduce the risk of the primary end point of death or non fatal MI</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no substantial benefit with regard to angina related health status</a:t>
            </a:r>
          </a:p>
          <a:p>
            <a:pPr marL="0" indent="0">
              <a:buNone/>
            </a:pPr>
            <a:endParaRPr lang="en-IN" dirty="0"/>
          </a:p>
        </p:txBody>
      </p:sp>
    </p:spTree>
    <p:extLst>
      <p:ext uri="{BB962C8B-B14F-4D97-AF65-F5344CB8AC3E}">
        <p14:creationId xmlns:p14="http://schemas.microsoft.com/office/powerpoint/2010/main" val="34348077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9FEB-DD21-4296-8B54-D07518B97E44}"/>
              </a:ext>
            </a:extLst>
          </p:cNvPr>
          <p:cNvSpPr>
            <a:spLocks noGrp="1"/>
          </p:cNvSpPr>
          <p:nvPr>
            <p:ph type="title"/>
          </p:nvPr>
        </p:nvSpPr>
        <p:spPr/>
        <p:txBody>
          <a:bodyPr>
            <a:normAutofit/>
          </a:bodyPr>
          <a:lstStyle/>
          <a:p>
            <a:r>
              <a:rPr lang="en-IN" sz="2800" dirty="0">
                <a:effectLst/>
                <a:latin typeface="Calibri" panose="020F0502020204030204" pitchFamily="34" charset="0"/>
                <a:ea typeface="Calibri" panose="020F0502020204030204" pitchFamily="34" charset="0"/>
                <a:cs typeface="Times New Roman" panose="02020603050405020304" pitchFamily="18" charset="0"/>
              </a:rPr>
              <a:t>Meta analysis</a:t>
            </a:r>
            <a:endParaRPr lang="en-IN" sz="2800" dirty="0"/>
          </a:p>
        </p:txBody>
      </p:sp>
      <p:sp>
        <p:nvSpPr>
          <p:cNvPr id="3" name="Content Placeholder 2">
            <a:extLst>
              <a:ext uri="{FF2B5EF4-FFF2-40B4-BE49-F238E27FC236}">
                <a16:creationId xmlns:a16="http://schemas.microsoft.com/office/drawing/2014/main" id="{E49688C0-0E0E-229F-7A1F-217FA5C52271}"/>
              </a:ext>
            </a:extLst>
          </p:cNvPr>
          <p:cNvSpPr>
            <a:spLocks noGrp="1"/>
          </p:cNvSpPr>
          <p:nvPr>
            <p:ph idx="1"/>
          </p:nvPr>
        </p:nvSpPr>
        <p:spPr/>
        <p:txBody>
          <a:bodyPr/>
          <a:lstStyle/>
          <a:p>
            <a:pPr marL="0" indent="0">
              <a:buNone/>
            </a:pPr>
            <a:r>
              <a:rPr lang="en-IN" dirty="0">
                <a:effectLst/>
                <a:latin typeface="Calibri" panose="020F0502020204030204" pitchFamily="34" charset="0"/>
                <a:ea typeface="Calibri" panose="020F0502020204030204" pitchFamily="34" charset="0"/>
                <a:cs typeface="Times New Roman" panose="02020603050405020304" pitchFamily="18" charset="0"/>
              </a:rPr>
              <a:t>routine revascularization was associated with </a:t>
            </a:r>
          </a:p>
          <a:p>
            <a:r>
              <a:rPr lang="en-IN" dirty="0">
                <a:effectLst/>
                <a:latin typeface="Calibri" panose="020F0502020204030204" pitchFamily="34" charset="0"/>
                <a:ea typeface="Calibri" panose="020F0502020204030204" pitchFamily="34" charset="0"/>
                <a:cs typeface="Times New Roman" panose="02020603050405020304" pitchFamily="18" charset="0"/>
              </a:rPr>
              <a:t>reduced non procedural MI</a:t>
            </a:r>
            <a:endParaRPr lang="en-IN" dirty="0">
              <a:latin typeface="Calibri" panose="020F0502020204030204" pitchFamily="34" charset="0"/>
              <a:ea typeface="Calibri" panose="020F0502020204030204" pitchFamily="34" charset="0"/>
              <a:cs typeface="Times New Roman" panose="02020603050405020304" pitchFamily="18" charset="0"/>
            </a:endParaRPr>
          </a:p>
          <a:p>
            <a:r>
              <a:rPr lang="en-IN" dirty="0">
                <a:effectLst/>
                <a:latin typeface="Calibri" panose="020F0502020204030204" pitchFamily="34" charset="0"/>
                <a:ea typeface="Calibri" panose="020F0502020204030204" pitchFamily="34" charset="0"/>
                <a:cs typeface="Times New Roman" panose="02020603050405020304" pitchFamily="18" charset="0"/>
              </a:rPr>
              <a:t>reduced unstable angina </a:t>
            </a:r>
            <a:endParaRPr lang="en-IN" dirty="0">
              <a:latin typeface="Calibri" panose="020F0502020204030204" pitchFamily="34" charset="0"/>
              <a:ea typeface="Calibri" panose="020F0502020204030204" pitchFamily="34" charset="0"/>
              <a:cs typeface="Times New Roman" panose="02020603050405020304" pitchFamily="18" charset="0"/>
            </a:endParaRPr>
          </a:p>
          <a:p>
            <a:r>
              <a:rPr lang="en-IN" dirty="0">
                <a:effectLst/>
                <a:latin typeface="Calibri" panose="020F0502020204030204" pitchFamily="34" charset="0"/>
                <a:ea typeface="Calibri" panose="020F0502020204030204" pitchFamily="34" charset="0"/>
                <a:cs typeface="Times New Roman" panose="02020603050405020304" pitchFamily="18" charset="0"/>
              </a:rPr>
              <a:t>greater freedom from angina </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dirty="0">
                <a:effectLst/>
                <a:latin typeface="Calibri" panose="020F0502020204030204" pitchFamily="34" charset="0"/>
                <a:ea typeface="Calibri" panose="020F0502020204030204" pitchFamily="34" charset="0"/>
                <a:cs typeface="Times New Roman" panose="02020603050405020304" pitchFamily="18" charset="0"/>
              </a:rPr>
              <a:t>but at the expense of increased procedural MI with no difference in survival</a:t>
            </a:r>
          </a:p>
          <a:p>
            <a:pPr marL="0" indent="0">
              <a:buNone/>
            </a:pPr>
            <a:endParaRPr lang="en-IN" dirty="0"/>
          </a:p>
        </p:txBody>
      </p:sp>
    </p:spTree>
    <p:extLst>
      <p:ext uri="{BB962C8B-B14F-4D97-AF65-F5344CB8AC3E}">
        <p14:creationId xmlns:p14="http://schemas.microsoft.com/office/powerpoint/2010/main" val="36351683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D28E-8923-623C-136D-C00C7C008F20}"/>
              </a:ext>
            </a:extLst>
          </p:cNvPr>
          <p:cNvSpPr>
            <a:spLocks noGrp="1"/>
          </p:cNvSpPr>
          <p:nvPr>
            <p:ph type="title"/>
          </p:nvPr>
        </p:nvSpPr>
        <p:spPr/>
        <p:txBody>
          <a:bodyPr>
            <a:normAutofit/>
          </a:bodyPr>
          <a:lstStyle/>
          <a:p>
            <a:r>
              <a:rPr lang="en-IN" sz="2400" dirty="0">
                <a:effectLst/>
                <a:latin typeface="Calibri" panose="020F0502020204030204" pitchFamily="34" charset="0"/>
                <a:ea typeface="Calibri" panose="020F0502020204030204" pitchFamily="34" charset="0"/>
                <a:cs typeface="Times New Roman" panose="02020603050405020304" pitchFamily="18" charset="0"/>
              </a:rPr>
              <a:t>STICH trial—surgical treatment for ischemic heart failure (in ischemic cardiomyopathy EF&lt;35% )</a:t>
            </a:r>
            <a:endParaRPr lang="en-IN" sz="2400" dirty="0"/>
          </a:p>
        </p:txBody>
      </p:sp>
      <p:sp>
        <p:nvSpPr>
          <p:cNvPr id="3" name="Content Placeholder 2">
            <a:extLst>
              <a:ext uri="{FF2B5EF4-FFF2-40B4-BE49-F238E27FC236}">
                <a16:creationId xmlns:a16="http://schemas.microsoft.com/office/drawing/2014/main" id="{841A6748-6B7D-9D1E-5DF6-17695E1F3FDA}"/>
              </a:ext>
            </a:extLst>
          </p:cNvPr>
          <p:cNvSpPr>
            <a:spLocks noGrp="1"/>
          </p:cNvSpPr>
          <p:nvPr>
            <p:ph sz="half" idx="1"/>
          </p:nvPr>
        </p:nvSpPr>
        <p:spPr/>
        <p:txBody>
          <a:bodyPr>
            <a:normAutofit lnSpcReduction="10000"/>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medical therapy alone v/s medical therapy + CABG</a:t>
            </a:r>
          </a:p>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4.7yrs follow up</a:t>
            </a:r>
            <a:r>
              <a:rPr lang="en-IN"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2400" dirty="0">
                <a:effectLst/>
                <a:latin typeface="Calibri" panose="020F0502020204030204" pitchFamily="34" charset="0"/>
                <a:ea typeface="Calibri" panose="020F0502020204030204" pitchFamily="34" charset="0"/>
                <a:cs typeface="Times New Roman" panose="02020603050405020304" pitchFamily="18" charset="0"/>
              </a:rPr>
              <a:t> medical therapy + CABG</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similar all cause death, HR 0.84</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lower cardiovascular death, HR 0.81</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lower composite of death or hospitalization for cardiovascular causes, HR 0.74</a:t>
            </a:r>
          </a:p>
          <a:p>
            <a:pPr marL="0" indent="0">
              <a:buNone/>
            </a:pPr>
            <a:endParaRPr lang="en-IN" dirty="0"/>
          </a:p>
        </p:txBody>
      </p:sp>
      <p:sp>
        <p:nvSpPr>
          <p:cNvPr id="4" name="Content Placeholder 3">
            <a:extLst>
              <a:ext uri="{FF2B5EF4-FFF2-40B4-BE49-F238E27FC236}">
                <a16:creationId xmlns:a16="http://schemas.microsoft.com/office/drawing/2014/main" id="{64EB183C-2C3B-0E42-8543-E234B6A1EA4B}"/>
              </a:ext>
            </a:extLst>
          </p:cNvPr>
          <p:cNvSpPr>
            <a:spLocks noGrp="1"/>
          </p:cNvSpPr>
          <p:nvPr>
            <p:ph sz="half" idx="2"/>
          </p:nvPr>
        </p:nvSpPr>
        <p:spPr/>
        <p:txBody>
          <a:bodyPr>
            <a:normAutofit lnSpcReduction="10000"/>
          </a:bodyPr>
          <a:lstStyle/>
          <a:p>
            <a:pPr marL="0" indent="0">
              <a:lnSpc>
                <a:spcPct val="107000"/>
              </a:lnSpc>
              <a:spcAft>
                <a:spcPts val="800"/>
              </a:spcAft>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9.8yrs follow up</a:t>
            </a:r>
            <a:r>
              <a:rPr lang="en-IN"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IN" sz="2400" dirty="0">
                <a:effectLst/>
                <a:latin typeface="Calibri" panose="020F0502020204030204" pitchFamily="34" charset="0"/>
                <a:ea typeface="Calibri" panose="020F0502020204030204" pitchFamily="34" charset="0"/>
                <a:cs typeface="Times New Roman" panose="02020603050405020304" pitchFamily="18" charset="0"/>
              </a:rPr>
              <a:t> medical therapy + CABG</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reduced all cause death, HR 0.84</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cardiovascular death HR 0.79</a:t>
            </a:r>
          </a:p>
          <a:p>
            <a:pPr marL="342900" lvl="0" indent="-342900">
              <a:lnSpc>
                <a:spcPct val="107000"/>
              </a:lnSpc>
              <a:spcAft>
                <a:spcPts val="800"/>
              </a:spcAft>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composite of death or hospitalization for cardiovascular causes</a:t>
            </a:r>
          </a:p>
          <a:p>
            <a:pPr marL="0" indent="0">
              <a:buNone/>
            </a:pPr>
            <a:endParaRPr lang="en-IN" dirty="0"/>
          </a:p>
        </p:txBody>
      </p:sp>
    </p:spTree>
    <p:extLst>
      <p:ext uri="{BB962C8B-B14F-4D97-AF65-F5344CB8AC3E}">
        <p14:creationId xmlns:p14="http://schemas.microsoft.com/office/powerpoint/2010/main" val="8887043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B81958-CEE3-842B-441A-DAAFE9AA6B83}"/>
              </a:ext>
            </a:extLst>
          </p:cNvPr>
          <p:cNvSpPr>
            <a:spLocks noGrp="1"/>
          </p:cNvSpPr>
          <p:nvPr>
            <p:ph type="ctrTitle"/>
          </p:nvPr>
        </p:nvSpPr>
        <p:spPr/>
        <p:txBody>
          <a:bodyPr/>
          <a:lstStyle/>
          <a:p>
            <a:endParaRPr lang="en-IN"/>
          </a:p>
        </p:txBody>
      </p:sp>
      <p:sp>
        <p:nvSpPr>
          <p:cNvPr id="3" name="Content Placeholder 2">
            <a:extLst>
              <a:ext uri="{FF2B5EF4-FFF2-40B4-BE49-F238E27FC236}">
                <a16:creationId xmlns:a16="http://schemas.microsoft.com/office/drawing/2014/main" id="{9D5178AD-E6F3-2A6A-D5E9-88879C933605}"/>
              </a:ext>
            </a:extLst>
          </p:cNvPr>
          <p:cNvSpPr>
            <a:spLocks noGrp="1"/>
          </p:cNvSpPr>
          <p:nvPr>
            <p:ph type="subTitle" idx="1"/>
          </p:nvPr>
        </p:nvSpPr>
        <p:spPr/>
        <p:txBody>
          <a:bodyPr>
            <a:normAutofit/>
          </a:bodyPr>
          <a:lstStyle/>
          <a:p>
            <a:pPr marL="0" indent="0">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percutaneous coronary intervention v/s coronary artery bypass graft surgery</a:t>
            </a:r>
            <a:endParaRPr lang="en-IN" sz="2800" dirty="0"/>
          </a:p>
        </p:txBody>
      </p:sp>
    </p:spTree>
    <p:extLst>
      <p:ext uri="{BB962C8B-B14F-4D97-AF65-F5344CB8AC3E}">
        <p14:creationId xmlns:p14="http://schemas.microsoft.com/office/powerpoint/2010/main" val="3864974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3822</TotalTime>
  <Words>6794</Words>
  <Application>Microsoft Office PowerPoint</Application>
  <PresentationFormat>Widescreen</PresentationFormat>
  <Paragraphs>838</Paragraphs>
  <Slides>131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131</vt:i4>
      </vt:variant>
    </vt:vector>
  </HeadingPairs>
  <TitlesOfParts>
    <vt:vector size="138" baseType="lpstr">
      <vt:lpstr>Arial</vt:lpstr>
      <vt:lpstr>Calibri</vt:lpstr>
      <vt:lpstr>Calibri Light</vt:lpstr>
      <vt:lpstr>Courier New</vt:lpstr>
      <vt:lpstr>Symbol</vt:lpstr>
      <vt:lpstr>Wingdings</vt:lpstr>
      <vt:lpstr>Office Theme</vt:lpstr>
      <vt:lpstr>Chronic coronary syndrome</vt:lpstr>
      <vt:lpstr>References</vt:lpstr>
      <vt:lpstr>PowerPoint Presentation</vt:lpstr>
      <vt:lpstr>Includes </vt:lpstr>
      <vt:lpstr>Spectrum of chronic coronary syndrome</vt:lpstr>
      <vt:lpstr>Pathophysiology </vt:lpstr>
      <vt:lpstr>PowerPoint Presentation</vt:lpstr>
      <vt:lpstr>Risk factors</vt:lpstr>
      <vt:lpstr>Natural history </vt:lpstr>
      <vt:lpstr>PowerPoint Presentation</vt:lpstr>
      <vt:lpstr>PowerPoint Presentation</vt:lpstr>
      <vt:lpstr>PowerPoint Presentation</vt:lpstr>
      <vt:lpstr>Clinical features</vt:lpstr>
      <vt:lpstr>Diamond and Forrester classification</vt:lpstr>
      <vt:lpstr>Canadian cardiology society functional classification of angina</vt:lpstr>
      <vt:lpstr>Asymptomatic or silent myocardial ischemia</vt:lpstr>
      <vt:lpstr>PowerPoint Presentation</vt:lpstr>
      <vt:lpstr>Resting ECG</vt:lpstr>
      <vt:lpstr>PowerPoint Presentation</vt:lpstr>
      <vt:lpstr>Resting echocardiography</vt:lpstr>
      <vt:lpstr>Chest x-ray</vt:lpstr>
      <vt:lpstr>Pretest probability</vt:lpstr>
      <vt:lpstr>PowerPoint Presentation</vt:lpstr>
      <vt:lpstr>PowerPoint Presentation</vt:lpstr>
      <vt:lpstr>PowerPoint Presentation</vt:lpstr>
      <vt:lpstr>Exercise electrocardiogram</vt:lpstr>
      <vt:lpstr>PowerPoint Presentation</vt:lpstr>
      <vt:lpstr>PowerPoint Presentation</vt:lpstr>
      <vt:lpstr>PowerPoint Presentation</vt:lpstr>
      <vt:lpstr>Myocardial perfusion imaging</vt:lpstr>
      <vt:lpstr>PowerPoint Presentation</vt:lpstr>
      <vt:lpstr>Stress myocardial perfusion imaging</vt:lpstr>
      <vt:lpstr>FDG PET</vt:lpstr>
      <vt:lpstr>PET ….. stunned v/s hibernating v/s scar </vt:lpstr>
      <vt:lpstr>PowerPoint Presentation</vt:lpstr>
      <vt:lpstr>Stress echocardiography</vt:lpstr>
      <vt:lpstr>Computed tomography</vt:lpstr>
      <vt:lpstr>PowerPoint Presentation</vt:lpstr>
      <vt:lpstr>Cardiac MRI</vt:lpstr>
      <vt:lpstr>PowerPoint Presentation</vt:lpstr>
      <vt:lpstr>Life style recommendations</vt:lpstr>
      <vt:lpstr>PowerPoint Presentation</vt:lpstr>
      <vt:lpstr>PowerPoint Presentation</vt:lpstr>
      <vt:lpstr>Nitrates</vt:lpstr>
      <vt:lpstr>PowerPoint Presentation</vt:lpstr>
      <vt:lpstr>PowerPoint Presentation</vt:lpstr>
      <vt:lpstr>Betablockers</vt:lpstr>
      <vt:lpstr>PowerPoint Presentation</vt:lpstr>
      <vt:lpstr>PowerPoint Presentation</vt:lpstr>
      <vt:lpstr>PowerPoint Presentation</vt:lpstr>
      <vt:lpstr>Calcium channel blockers</vt:lpstr>
      <vt:lpstr>PowerPoint Presentation</vt:lpstr>
      <vt:lpstr>Ranolazine</vt:lpstr>
      <vt:lpstr>PowerPoint Presentation</vt:lpstr>
      <vt:lpstr>PowerPoint Presentation</vt:lpstr>
      <vt:lpstr>PowerPoint Presentation</vt:lpstr>
      <vt:lpstr>Nicorandil</vt:lpstr>
      <vt:lpstr>Trimetazidine</vt:lpstr>
      <vt:lpstr>Ivabradine</vt:lpstr>
      <vt:lpstr>Angiotensin converting enzyme inhibitors</vt:lpstr>
      <vt:lpstr>PowerPoint Presentation</vt:lpstr>
      <vt:lpstr>PowerPoint Presentation</vt:lpstr>
      <vt:lpstr>PowerPoint Presentation</vt:lpstr>
      <vt:lpstr>Antiplatelets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Anticoagulation therapy</vt:lpstr>
      <vt:lpstr>PowerPoint Presentation</vt:lpstr>
      <vt:lpstr>PowerPoint Presentation</vt:lpstr>
      <vt:lpstr>High bleeding risk</vt:lpstr>
      <vt:lpstr>PowerPoint Presentation</vt:lpstr>
      <vt:lpstr>Lipid lowering therapy</vt:lpstr>
      <vt:lpstr>PowerPoint Presentation</vt:lpstr>
      <vt:lpstr>Ezetimibe</vt:lpstr>
      <vt:lpstr>PCSK 9 Inhibitors</vt:lpstr>
      <vt:lpstr>Vaccination</vt:lpstr>
      <vt:lpstr>PowerPoint Presentation</vt:lpstr>
      <vt:lpstr>ESC 2019 recommendation</vt:lpstr>
      <vt:lpstr>PowerPoint Presentation</vt:lpstr>
      <vt:lpstr>PowerPoint Presentation</vt:lpstr>
      <vt:lpstr>PowerPoint Presentation</vt:lpstr>
      <vt:lpstr>PowerPoint Presentation</vt:lpstr>
      <vt:lpstr>COURAGE trial</vt:lpstr>
      <vt:lpstr>BARI 2D-the bypass angioplasty revascularization investigation 2 diabetes trial</vt:lpstr>
      <vt:lpstr>FAME 2 trial</vt:lpstr>
      <vt:lpstr>ISCHEMIA—international study of comparative health effectiveness with Medical and invasive approaches trial</vt:lpstr>
      <vt:lpstr>PowerPoint Presentation</vt:lpstr>
      <vt:lpstr>PowerPoint Presentation</vt:lpstr>
      <vt:lpstr>ISCHEMIA-CKD trial</vt:lpstr>
      <vt:lpstr>Meta analysis</vt:lpstr>
      <vt:lpstr>STICH trial—surgical treatment for ischemic heart failure (in ischemic cardiomyopathy EF&lt;35% )</vt:lpstr>
      <vt:lpstr>PowerPoint Presentation</vt:lpstr>
      <vt:lpstr>BARI-1—Bypass angioplasty revascularization investigation-1</vt:lpstr>
      <vt:lpstr>SYNTAX –the Synergy between PCI with Taxus and Cardiac surgery trail</vt:lpstr>
      <vt:lpstr>SYNTAX score—score for objective evaluation of coronary disease severity and likelihood of revascularization success  </vt:lpstr>
      <vt:lpstr>PowerPoint Presentation</vt:lpstr>
      <vt:lpstr>PowerPoint Presentation</vt:lpstr>
      <vt:lpstr>PowerPoint Presentation</vt:lpstr>
      <vt:lpstr>Left main coronary artery disease</vt:lpstr>
      <vt:lpstr>PowerPoint Presentation</vt:lpstr>
      <vt:lpstr>EXCEL—Evaluation of Xience versus Coronary artery bypass surgery for effectiveness of left Main revascularization trial</vt:lpstr>
      <vt:lpstr>PowerPoint Presentation</vt:lpstr>
      <vt:lpstr>Diabetes mellitus</vt:lpstr>
      <vt:lpstr>FREEDOM trial</vt:lpstr>
      <vt:lpstr>PowerPoint Presentation</vt:lpstr>
      <vt:lpstr>Left ventricular systolic dysfunction</vt:lpstr>
      <vt:lpstr>Follow up</vt:lpstr>
      <vt:lpstr>PowerPoint Presentation</vt:lpstr>
      <vt:lpstr>Refractory angina</vt:lpstr>
      <vt:lpstr>Treatment options</vt:lpstr>
      <vt:lpstr>Enhanced external counterpulsation</vt:lpstr>
      <vt:lpstr>PowerPoint Presentation</vt:lpstr>
      <vt:lpstr>PowerPoint Presentation</vt:lpstr>
      <vt:lpstr>PowerPoint Presentation</vt:lpstr>
      <vt:lpstr>Contraindications</vt:lpstr>
      <vt:lpstr>Coronary sinus constriction </vt:lpstr>
      <vt:lpstr>Spinal cord stimulation</vt:lpstr>
      <vt:lpstr>MCQs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coronary syndrome</dc:title>
  <dc:creator>Nijin Jose</dc:creator>
  <cp:lastModifiedBy>Nijin Jose</cp:lastModifiedBy>
  <cp:revision>15</cp:revision>
  <dcterms:created xsi:type="dcterms:W3CDTF">2023-03-29T16:59:43Z</dcterms:created>
  <dcterms:modified xsi:type="dcterms:W3CDTF">2023-04-18T11:52:14Z</dcterms:modified>
</cp:coreProperties>
</file>